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7" r:id="rId4"/>
    <p:sldId id="261" r:id="rId5"/>
    <p:sldId id="264" r:id="rId6"/>
    <p:sldId id="263" r:id="rId7"/>
    <p:sldId id="266" r:id="rId8"/>
    <p:sldId id="262" r:id="rId9"/>
    <p:sldId id="265" r:id="rId10"/>
    <p:sldId id="270" r:id="rId11"/>
    <p:sldId id="268" r:id="rId12"/>
    <p:sldId id="276" r:id="rId13"/>
    <p:sldId id="27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CD4AB-5A87-C688-57A8-7AFB0868752D}" v="1012" dt="2019-10-15T09:40:42.565"/>
    <p1510:client id="{55EEA107-E073-0D1D-3552-3C8504F2B2F8}" v="17" dt="2019-10-15T09:43:14.226"/>
    <p1510:client id="{9A4CAE24-CA76-B0E9-520B-22EDF329CCDA}" v="41" dt="2019-10-17T08:14:17.703"/>
    <p1510:client id="{CDE77BB8-68B4-1688-0DCB-93DCAD3D5C23}" v="770" dt="2019-10-17T06:25:24.335"/>
    <p1510:client id="{D160468E-81DF-437C-96D8-2179BA0F2D2F}" v="20" dt="2019-10-20T10:30:04.167"/>
    <p1510:client id="{EA686D17-B5A8-89BE-D83B-6117DC491FA6}" v="20" dt="2019-10-17T06:28:12.264"/>
    <p1510:client id="{EB71D60F-18B1-462E-93AD-8FEFDBD1E8ED}" v="382" dt="2019-10-15T08:38:26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eclipse.org/downloads/packag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>
                <a:ea typeface="+mj-lt"/>
                <a:cs typeface="+mj-lt"/>
              </a:rPr>
              <a:t>응용sw기초기술활용</a:t>
            </a:r>
            <a:endParaRPr lang="ko-KR"/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이지나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7FCA8E-A5AD-4E8D-A8F0-32F9FEC8995A}"/>
              </a:ext>
            </a:extLst>
          </p:cNvPr>
          <p:cNvSpPr txBox="1"/>
          <p:nvPr/>
        </p:nvSpPr>
        <p:spPr>
          <a:xfrm>
            <a:off x="310099" y="5706443"/>
            <a:ext cx="5245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Malgun Gothic"/>
                <a:ea typeface="Malgun Gothic"/>
              </a:rPr>
              <a:t>자바모드로 변경</a:t>
            </a:r>
            <a:endParaRPr lang="ko-KR" b="1">
              <a:ea typeface="맑은 고딕"/>
            </a:endParaRPr>
          </a:p>
        </p:txBody>
      </p:sp>
      <p:pic>
        <p:nvPicPr>
          <p:cNvPr id="2" name="그림 2" descr="스크린샷, 전화이(가) 표시된 사진&#10;&#10;매우 높은 신뢰도로 생성된 설명">
            <a:extLst>
              <a:ext uri="{FF2B5EF4-FFF2-40B4-BE49-F238E27FC236}">
                <a16:creationId xmlns:a16="http://schemas.microsoft.com/office/drawing/2014/main" id="{135880C2-2A66-40AA-A57C-04118DD84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7" y="469323"/>
            <a:ext cx="2047875" cy="3200400"/>
          </a:xfrm>
          <a:prstGeom prst="rect">
            <a:avLst/>
          </a:prstGeom>
        </p:spPr>
      </p:pic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429F46F-7F37-4A84-9894-90834C4A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96" y="682570"/>
            <a:ext cx="2743200" cy="2860495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BB0ED140-3DC2-49D2-A4D1-AD2E64464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43" y="6122410"/>
            <a:ext cx="1314450" cy="466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60B00A-4637-41E3-B629-C9FFA03B0B7F}"/>
              </a:ext>
            </a:extLst>
          </p:cNvPr>
          <p:cNvSpPr txBox="1"/>
          <p:nvPr/>
        </p:nvSpPr>
        <p:spPr>
          <a:xfrm>
            <a:off x="5973143" y="3766806"/>
            <a:ext cx="4804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9076C-6FB1-44A6-89B9-EA56A8E8A233}"/>
              </a:ext>
            </a:extLst>
          </p:cNvPr>
          <p:cNvSpPr txBox="1"/>
          <p:nvPr/>
        </p:nvSpPr>
        <p:spPr>
          <a:xfrm>
            <a:off x="3425538" y="39830"/>
            <a:ext cx="575656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ea typeface="맑은 고딕"/>
              </a:rPr>
              <a:t>이클립스 설치 및 설정</a:t>
            </a:r>
            <a:endParaRPr lang="ko-KR" sz="2800" b="1" dirty="0">
              <a:latin typeface="Malgun Gothic"/>
              <a:ea typeface="Malgun Gothic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893E422-580C-4AB7-AAAE-2A3517A50042}"/>
              </a:ext>
            </a:extLst>
          </p:cNvPr>
          <p:cNvSpPr txBox="1"/>
          <p:nvPr/>
        </p:nvSpPr>
        <p:spPr>
          <a:xfrm>
            <a:off x="282796" y="3901786"/>
            <a:ext cx="4778086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latin typeface="Malgun Gothic"/>
                <a:ea typeface="Malgun Gothic"/>
                <a:cs typeface="+mn-lt"/>
              </a:rPr>
              <a:t>인코딩&amp;프로젝트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 생성&gt;클래스</a:t>
            </a:r>
            <a:endParaRPr lang="ko-KR" altLang="en-US" dirty="0" err="1">
              <a:ea typeface="+mn-lt"/>
              <a:cs typeface="+mn-lt"/>
            </a:endParaRPr>
          </a:p>
          <a:p>
            <a:endParaRPr lang="ko-KR" altLang="en-US" dirty="0">
              <a:ea typeface="+mn-lt"/>
              <a:cs typeface="+mn-lt"/>
            </a:endParaRPr>
          </a:p>
          <a:p>
            <a:r>
              <a:rPr lang="ko-KR" altLang="en-US" dirty="0">
                <a:ea typeface="+mn-lt"/>
                <a:cs typeface="+mn-lt"/>
              </a:rPr>
              <a:t>한글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혹은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 err="1">
                <a:ea typeface="+mn-lt"/>
                <a:cs typeface="+mn-lt"/>
              </a:rPr>
              <a:t>영어외</a:t>
            </a:r>
            <a:r>
              <a:rPr lang="en-US" altLang="ko-KR" dirty="0">
                <a:ea typeface="+mn-lt"/>
                <a:cs typeface="+mn-lt"/>
              </a:rPr>
              <a:t> </a:t>
            </a:r>
            <a:r>
              <a:rPr lang="en-US" altLang="ko-KR" dirty="0" err="1">
                <a:ea typeface="+mn-lt"/>
                <a:cs typeface="+mn-lt"/>
              </a:rPr>
              <a:t>다른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언어가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깨지는것을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방지하기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위해</a:t>
            </a:r>
            <a:r>
              <a:rPr lang="en-US" altLang="ko-KR" dirty="0">
                <a:ea typeface="+mn-lt"/>
                <a:cs typeface="+mn-lt"/>
              </a:rPr>
              <a:t> ENCODIND 을 </a:t>
            </a:r>
            <a:r>
              <a:rPr lang="en-US" altLang="ko-KR" dirty="0" err="1">
                <a:ea typeface="+mn-lt"/>
                <a:cs typeface="+mn-lt"/>
              </a:rPr>
              <a:t>검색하여</a:t>
            </a:r>
            <a:r>
              <a:rPr lang="en-US" altLang="ko-KR" dirty="0">
                <a:ea typeface="+mn-lt"/>
                <a:cs typeface="+mn-lt"/>
              </a:rPr>
              <a:t> </a:t>
            </a:r>
            <a:endParaRPr lang="ko-KR" alt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UTF-8</a:t>
            </a:r>
            <a:r>
              <a:rPr lang="ko-KR" altLang="en-US" dirty="0">
                <a:solidFill>
                  <a:srgbClr val="FF0000"/>
                </a:solidFill>
                <a:ea typeface="+mn-lt"/>
                <a:cs typeface="+mn-lt"/>
              </a:rPr>
              <a:t>로</a:t>
            </a:r>
            <a:r>
              <a:rPr lang="en-US" altLang="ko-KR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ea typeface="+mn-lt"/>
                <a:cs typeface="+mn-lt"/>
              </a:rPr>
              <a:t>모두</a:t>
            </a:r>
            <a:r>
              <a:rPr lang="en-US" altLang="ko-KR" dirty="0">
                <a:solidFill>
                  <a:srgbClr val="FF0000"/>
                </a:solidFill>
                <a:ea typeface="+mn-lt"/>
                <a:cs typeface="+mn-lt"/>
              </a:rPr>
              <a:t> 변</a:t>
            </a:r>
            <a:r>
              <a:rPr lang="ko-KR" altLang="en-US" dirty="0">
                <a:solidFill>
                  <a:srgbClr val="FF0000"/>
                </a:solidFill>
                <a:ea typeface="+mn-lt"/>
                <a:cs typeface="+mn-lt"/>
              </a:rPr>
              <a:t>경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FF0000"/>
                </a:solidFill>
                <a:ea typeface="+mn-lt"/>
                <a:cs typeface="+mn-lt"/>
              </a:rPr>
              <a:t>해줍니다</a:t>
            </a:r>
            <a:r>
              <a:rPr lang="en-US" altLang="ko-KR" dirty="0">
                <a:solidFill>
                  <a:srgbClr val="FF0000"/>
                </a:solidFill>
                <a:ea typeface="+mn-lt"/>
                <a:cs typeface="+mn-lt"/>
              </a:rPr>
              <a:t>. </a:t>
            </a:r>
            <a:endParaRPr lang="ko-KR" altLang="en-US" dirty="0">
              <a:solidFill>
                <a:srgbClr val="FF0000"/>
              </a:solidFill>
              <a:ea typeface="+mn-lt"/>
              <a:cs typeface="+mn-lt"/>
            </a:endParaRPr>
          </a:p>
          <a:p>
            <a:endParaRPr lang="ko-KR" altLang="en-US" dirty="0">
              <a:ea typeface="+mn-lt"/>
              <a:cs typeface="+mn-lt"/>
            </a:endParaRPr>
          </a:p>
        </p:txBody>
      </p:sp>
      <p:pic>
        <p:nvPicPr>
          <p:cNvPr id="5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BCAFF37-6E1D-4CD8-9734-F769A56EE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014" y="716003"/>
            <a:ext cx="4327813" cy="2828270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C61B43D8-6C96-4380-A14D-97D9F636C982}"/>
              </a:ext>
            </a:extLst>
          </p:cNvPr>
          <p:cNvSpPr txBox="1"/>
          <p:nvPr/>
        </p:nvSpPr>
        <p:spPr>
          <a:xfrm>
            <a:off x="8059984" y="4442213"/>
            <a:ext cx="3946812" cy="218521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800" dirty="0">
                <a:ea typeface="+mn-lt"/>
                <a:cs typeface="+mn-lt"/>
              </a:rPr>
              <a:t>인코딩 </a:t>
            </a:r>
            <a:r>
              <a:rPr lang="en-US" altLang="ko-KR" sz="800" dirty="0">
                <a:ea typeface="+mn-lt"/>
                <a:cs typeface="+mn-lt"/>
              </a:rPr>
              <a:t>UTF-8(</a:t>
            </a:r>
            <a:r>
              <a:rPr lang="ko-KR" sz="800" dirty="0">
                <a:ea typeface="+mn-lt"/>
                <a:cs typeface="+mn-lt"/>
              </a:rPr>
              <a:t>한글 인식을 위해</a:t>
            </a:r>
            <a:r>
              <a:rPr lang="en-US" altLang="ko-KR" sz="800" dirty="0">
                <a:ea typeface="+mn-lt"/>
                <a:cs typeface="+mn-lt"/>
              </a:rPr>
              <a:t>)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(1) Window &gt; Preferences </a:t>
            </a:r>
            <a:r>
              <a:rPr lang="ko-KR" sz="800" dirty="0">
                <a:ea typeface="+mn-lt"/>
                <a:cs typeface="+mn-lt"/>
              </a:rPr>
              <a:t>이동한다</a:t>
            </a:r>
            <a:r>
              <a:rPr lang="en-US" altLang="ko-KR" sz="800" dirty="0">
                <a:ea typeface="+mn-lt"/>
                <a:cs typeface="+mn-lt"/>
              </a:rPr>
              <a:t>.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(2) type filter text</a:t>
            </a:r>
            <a:r>
              <a:rPr lang="ko-KR" sz="800" dirty="0">
                <a:ea typeface="+mn-lt"/>
                <a:cs typeface="+mn-lt"/>
              </a:rPr>
              <a:t>에 </a:t>
            </a:r>
            <a:r>
              <a:rPr lang="en-US" altLang="ko-KR" sz="800" dirty="0">
                <a:ea typeface="+mn-lt"/>
                <a:cs typeface="+mn-lt"/>
              </a:rPr>
              <a:t>“enc”</a:t>
            </a:r>
            <a:r>
              <a:rPr lang="ko-KR" sz="800" dirty="0" err="1">
                <a:ea typeface="+mn-lt"/>
                <a:cs typeface="+mn-lt"/>
              </a:rPr>
              <a:t>를</a:t>
            </a:r>
            <a:r>
              <a:rPr lang="ko-KR" sz="800" dirty="0">
                <a:ea typeface="+mn-lt"/>
                <a:cs typeface="+mn-lt"/>
              </a:rPr>
              <a:t> 입력한다</a:t>
            </a:r>
            <a:r>
              <a:rPr lang="en-US" altLang="ko-KR" sz="800" dirty="0">
                <a:ea typeface="+mn-lt"/>
                <a:cs typeface="+mn-lt"/>
              </a:rPr>
              <a:t>.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(3) </a:t>
            </a:r>
            <a:r>
              <a:rPr lang="ko-KR" sz="800" dirty="0">
                <a:ea typeface="+mn-lt"/>
                <a:cs typeface="+mn-lt"/>
              </a:rPr>
              <a:t>왼쪽이 대분류이고 오른쪽이 소분류 이다</a:t>
            </a:r>
            <a:r>
              <a:rPr lang="en-US" altLang="ko-KR" sz="800" dirty="0">
                <a:ea typeface="+mn-lt"/>
                <a:cs typeface="+mn-lt"/>
              </a:rPr>
              <a:t>. </a:t>
            </a:r>
            <a:r>
              <a:rPr lang="ko-KR" sz="800" dirty="0">
                <a:ea typeface="+mn-lt"/>
                <a:cs typeface="+mn-lt"/>
              </a:rPr>
              <a:t>대분류에 따른 소분류까지 전체를</a:t>
            </a:r>
            <a:endParaRPr lang="ko-KR" sz="800" dirty="0">
              <a:ea typeface="맑은 고딕"/>
            </a:endParaRPr>
          </a:p>
          <a:p>
            <a:r>
              <a:rPr lang="ko-KR" sz="800" dirty="0">
                <a:ea typeface="+mn-lt"/>
                <a:cs typeface="+mn-lt"/>
              </a:rPr>
              <a:t>인코딩 설정해 주어야 한다</a:t>
            </a:r>
            <a:r>
              <a:rPr lang="en-US" altLang="ko-KR" sz="800" dirty="0">
                <a:ea typeface="+mn-lt"/>
                <a:cs typeface="+mn-lt"/>
              </a:rPr>
              <a:t>.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(4) </a:t>
            </a:r>
            <a:r>
              <a:rPr lang="ko-KR" sz="800" dirty="0">
                <a:ea typeface="+mn-lt"/>
                <a:cs typeface="+mn-lt"/>
              </a:rPr>
              <a:t>대분류 </a:t>
            </a:r>
            <a:r>
              <a:rPr lang="en-US" altLang="ko-KR" sz="800" dirty="0">
                <a:ea typeface="+mn-lt"/>
                <a:cs typeface="+mn-lt"/>
              </a:rPr>
              <a:t>Content Types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: </a:t>
            </a:r>
            <a:r>
              <a:rPr lang="ko-KR" sz="800" dirty="0">
                <a:ea typeface="+mn-lt"/>
                <a:cs typeface="+mn-lt"/>
              </a:rPr>
              <a:t>오른쪽 아래에 </a:t>
            </a:r>
            <a:r>
              <a:rPr lang="en-US" altLang="ko-KR" sz="800" dirty="0">
                <a:ea typeface="+mn-lt"/>
                <a:cs typeface="+mn-lt"/>
              </a:rPr>
              <a:t>Default encoding</a:t>
            </a:r>
            <a:r>
              <a:rPr lang="ko-KR" sz="800" dirty="0">
                <a:ea typeface="+mn-lt"/>
                <a:cs typeface="+mn-lt"/>
              </a:rPr>
              <a:t>에 </a:t>
            </a:r>
            <a:r>
              <a:rPr lang="en-US" altLang="ko-KR" sz="800" dirty="0">
                <a:ea typeface="+mn-lt"/>
                <a:cs typeface="+mn-lt"/>
              </a:rPr>
              <a:t>“UTF-8”</a:t>
            </a:r>
            <a:r>
              <a:rPr lang="ko-KR" sz="800" dirty="0">
                <a:ea typeface="+mn-lt"/>
                <a:cs typeface="+mn-lt"/>
              </a:rPr>
              <a:t>을 넣은 후 </a:t>
            </a:r>
            <a:r>
              <a:rPr lang="en-US" altLang="ko-KR" sz="800" dirty="0">
                <a:ea typeface="+mn-lt"/>
                <a:cs typeface="+mn-lt"/>
              </a:rPr>
              <a:t>update </a:t>
            </a:r>
            <a:r>
              <a:rPr lang="ko-KR" sz="800" dirty="0">
                <a:ea typeface="+mn-lt"/>
                <a:cs typeface="+mn-lt"/>
              </a:rPr>
              <a:t>버튼을 </a:t>
            </a:r>
            <a:endParaRPr lang="ko-KR" sz="800" dirty="0">
              <a:ea typeface="맑은 고딕"/>
            </a:endParaRPr>
          </a:p>
          <a:p>
            <a:r>
              <a:rPr lang="ko-KR" sz="800" dirty="0">
                <a:ea typeface="+mn-lt"/>
                <a:cs typeface="+mn-lt"/>
              </a:rPr>
              <a:t>클릭한다</a:t>
            </a:r>
            <a:r>
              <a:rPr lang="en-US" altLang="ko-KR" sz="800" dirty="0">
                <a:ea typeface="+mn-lt"/>
                <a:cs typeface="+mn-lt"/>
              </a:rPr>
              <a:t>.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(5) </a:t>
            </a:r>
            <a:r>
              <a:rPr lang="ko-KR" sz="800" dirty="0">
                <a:ea typeface="+mn-lt"/>
                <a:cs typeface="+mn-lt"/>
              </a:rPr>
              <a:t>대분류 </a:t>
            </a:r>
            <a:r>
              <a:rPr lang="en-US" altLang="ko-KR" sz="800" dirty="0">
                <a:ea typeface="+mn-lt"/>
                <a:cs typeface="+mn-lt"/>
              </a:rPr>
              <a:t>Workspace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: Text file encoding</a:t>
            </a:r>
            <a:r>
              <a:rPr lang="ko-KR" sz="800" dirty="0">
                <a:ea typeface="+mn-lt"/>
                <a:cs typeface="+mn-lt"/>
              </a:rPr>
              <a:t>을 </a:t>
            </a:r>
            <a:r>
              <a:rPr lang="en-US" altLang="ko-KR" sz="800" dirty="0">
                <a:ea typeface="+mn-lt"/>
                <a:cs typeface="+mn-lt"/>
              </a:rPr>
              <a:t>“UTF-8”</a:t>
            </a:r>
            <a:r>
              <a:rPr lang="ko-KR" sz="800" dirty="0">
                <a:ea typeface="+mn-lt"/>
                <a:cs typeface="+mn-lt"/>
              </a:rPr>
              <a:t>로 </a:t>
            </a:r>
            <a:r>
              <a:rPr lang="ko-KR" sz="800" err="1">
                <a:ea typeface="+mn-lt"/>
                <a:cs typeface="+mn-lt"/>
              </a:rPr>
              <a:t>설정후</a:t>
            </a:r>
            <a:r>
              <a:rPr lang="ko-KR" sz="800" dirty="0">
                <a:ea typeface="+mn-lt"/>
                <a:cs typeface="+mn-lt"/>
              </a:rPr>
              <a:t> </a:t>
            </a:r>
            <a:r>
              <a:rPr lang="en-US" altLang="ko-KR" sz="800" dirty="0">
                <a:ea typeface="+mn-lt"/>
                <a:cs typeface="+mn-lt"/>
              </a:rPr>
              <a:t>Apply </a:t>
            </a:r>
            <a:r>
              <a:rPr lang="ko-KR" sz="800" dirty="0">
                <a:ea typeface="+mn-lt"/>
                <a:cs typeface="+mn-lt"/>
              </a:rPr>
              <a:t>버튼을 클릭한다</a:t>
            </a:r>
            <a:r>
              <a:rPr lang="en-US" altLang="ko-KR" sz="800" dirty="0">
                <a:ea typeface="+mn-lt"/>
                <a:cs typeface="+mn-lt"/>
              </a:rPr>
              <a:t>.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(6) </a:t>
            </a:r>
            <a:r>
              <a:rPr lang="ko-KR" sz="800" dirty="0">
                <a:ea typeface="+mn-lt"/>
                <a:cs typeface="+mn-lt"/>
              </a:rPr>
              <a:t>대분류 </a:t>
            </a:r>
            <a:r>
              <a:rPr lang="en-US" altLang="ko-KR" sz="800" dirty="0">
                <a:ea typeface="+mn-lt"/>
                <a:cs typeface="+mn-lt"/>
              </a:rPr>
              <a:t>CSS Files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: Encoding</a:t>
            </a:r>
            <a:r>
              <a:rPr lang="ko-KR" sz="800" dirty="0">
                <a:ea typeface="+mn-lt"/>
                <a:cs typeface="+mn-lt"/>
              </a:rPr>
              <a:t>을 </a:t>
            </a:r>
            <a:r>
              <a:rPr lang="en-US" altLang="ko-KR" sz="800" dirty="0">
                <a:ea typeface="+mn-lt"/>
                <a:cs typeface="+mn-lt"/>
              </a:rPr>
              <a:t>“ISO 10646/Unicode(UTF-8)”</a:t>
            </a:r>
            <a:r>
              <a:rPr lang="ko-KR" sz="800" dirty="0">
                <a:ea typeface="+mn-lt"/>
                <a:cs typeface="+mn-lt"/>
              </a:rPr>
              <a:t>을 </a:t>
            </a:r>
            <a:r>
              <a:rPr lang="ko-KR" sz="800" err="1">
                <a:ea typeface="+mn-lt"/>
                <a:cs typeface="+mn-lt"/>
              </a:rPr>
              <a:t>선택후</a:t>
            </a:r>
            <a:r>
              <a:rPr lang="ko-KR" sz="800" dirty="0">
                <a:ea typeface="+mn-lt"/>
                <a:cs typeface="+mn-lt"/>
              </a:rPr>
              <a:t> </a:t>
            </a:r>
            <a:r>
              <a:rPr lang="en-US" altLang="ko-KR" sz="800" dirty="0">
                <a:ea typeface="+mn-lt"/>
                <a:cs typeface="+mn-lt"/>
              </a:rPr>
              <a:t>Apply </a:t>
            </a:r>
            <a:r>
              <a:rPr lang="ko-KR" sz="800" dirty="0">
                <a:ea typeface="+mn-lt"/>
                <a:cs typeface="+mn-lt"/>
              </a:rPr>
              <a:t>버튼을 클릭한다</a:t>
            </a:r>
            <a:r>
              <a:rPr lang="en-US" altLang="ko-KR" sz="800" dirty="0">
                <a:ea typeface="+mn-lt"/>
                <a:cs typeface="+mn-lt"/>
              </a:rPr>
              <a:t>.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(7) </a:t>
            </a:r>
            <a:r>
              <a:rPr lang="ko-KR" sz="800" dirty="0">
                <a:ea typeface="+mn-lt"/>
                <a:cs typeface="+mn-lt"/>
              </a:rPr>
              <a:t>대분류 </a:t>
            </a:r>
            <a:r>
              <a:rPr lang="en-US" altLang="ko-KR" sz="800" dirty="0">
                <a:ea typeface="+mn-lt"/>
                <a:cs typeface="+mn-lt"/>
              </a:rPr>
              <a:t>HTML Files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: Encoding</a:t>
            </a:r>
            <a:r>
              <a:rPr lang="ko-KR" sz="800" dirty="0">
                <a:ea typeface="+mn-lt"/>
                <a:cs typeface="+mn-lt"/>
              </a:rPr>
              <a:t>을 </a:t>
            </a:r>
            <a:r>
              <a:rPr lang="en-US" altLang="ko-KR" sz="800" dirty="0">
                <a:ea typeface="+mn-lt"/>
                <a:cs typeface="+mn-lt"/>
              </a:rPr>
              <a:t>“ISO 10646/Unicode(UTF-8)”</a:t>
            </a:r>
            <a:r>
              <a:rPr lang="ko-KR" sz="800" dirty="0">
                <a:ea typeface="+mn-lt"/>
                <a:cs typeface="+mn-lt"/>
              </a:rPr>
              <a:t>을 </a:t>
            </a:r>
            <a:r>
              <a:rPr lang="ko-KR" sz="800" dirty="0" err="1">
                <a:ea typeface="+mn-lt"/>
                <a:cs typeface="+mn-lt"/>
              </a:rPr>
              <a:t>선택후</a:t>
            </a:r>
            <a:r>
              <a:rPr lang="ko-KR" sz="800" dirty="0">
                <a:ea typeface="+mn-lt"/>
                <a:cs typeface="+mn-lt"/>
              </a:rPr>
              <a:t> </a:t>
            </a:r>
            <a:r>
              <a:rPr lang="en-US" altLang="ko-KR" sz="800" dirty="0">
                <a:ea typeface="+mn-lt"/>
                <a:cs typeface="+mn-lt"/>
              </a:rPr>
              <a:t>Apply </a:t>
            </a:r>
            <a:r>
              <a:rPr lang="ko-KR" sz="800" dirty="0">
                <a:ea typeface="+mn-lt"/>
                <a:cs typeface="+mn-lt"/>
              </a:rPr>
              <a:t>버튼을 클릭한다</a:t>
            </a:r>
            <a:r>
              <a:rPr lang="en-US" altLang="ko-KR" sz="800" dirty="0">
                <a:ea typeface="+mn-lt"/>
                <a:cs typeface="+mn-lt"/>
              </a:rPr>
              <a:t>.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(8) </a:t>
            </a:r>
            <a:r>
              <a:rPr lang="ko-KR" sz="800" dirty="0">
                <a:ea typeface="+mn-lt"/>
                <a:cs typeface="+mn-lt"/>
              </a:rPr>
              <a:t>대분류 </a:t>
            </a:r>
            <a:r>
              <a:rPr lang="en-US" altLang="ko-KR" sz="800" dirty="0">
                <a:ea typeface="+mn-lt"/>
                <a:cs typeface="+mn-lt"/>
              </a:rPr>
              <a:t>JSP Files</a:t>
            </a:r>
            <a:endParaRPr lang="ko-KR" sz="800" dirty="0">
              <a:ea typeface="맑은 고딕"/>
            </a:endParaRPr>
          </a:p>
          <a:p>
            <a:r>
              <a:rPr lang="en-US" altLang="ko-KR" sz="800" dirty="0">
                <a:ea typeface="+mn-lt"/>
                <a:cs typeface="+mn-lt"/>
              </a:rPr>
              <a:t>: Encoding</a:t>
            </a:r>
            <a:r>
              <a:rPr lang="ko-KR" sz="800" dirty="0">
                <a:ea typeface="+mn-lt"/>
                <a:cs typeface="+mn-lt"/>
              </a:rPr>
              <a:t>을 </a:t>
            </a:r>
            <a:r>
              <a:rPr lang="en-US" altLang="ko-KR" sz="800" dirty="0">
                <a:ea typeface="+mn-lt"/>
                <a:cs typeface="+mn-lt"/>
              </a:rPr>
              <a:t>“ISO 10646/Unicode(UTF-8)”</a:t>
            </a:r>
            <a:r>
              <a:rPr lang="ko-KR" sz="800" dirty="0">
                <a:ea typeface="+mn-lt"/>
                <a:cs typeface="+mn-lt"/>
              </a:rPr>
              <a:t>을 </a:t>
            </a:r>
            <a:r>
              <a:rPr lang="ko-KR" sz="800" err="1">
                <a:ea typeface="+mn-lt"/>
                <a:cs typeface="+mn-lt"/>
              </a:rPr>
              <a:t>선택후</a:t>
            </a:r>
            <a:r>
              <a:rPr lang="ko-KR" sz="800" dirty="0">
                <a:ea typeface="+mn-lt"/>
                <a:cs typeface="+mn-lt"/>
              </a:rPr>
              <a:t> </a:t>
            </a:r>
            <a:r>
              <a:rPr lang="en-US" altLang="ko-KR" sz="800" dirty="0">
                <a:ea typeface="+mn-lt"/>
                <a:cs typeface="+mn-lt"/>
              </a:rPr>
              <a:t>Apply </a:t>
            </a:r>
            <a:r>
              <a:rPr lang="ko-KR" sz="800" dirty="0">
                <a:ea typeface="+mn-lt"/>
                <a:cs typeface="+mn-lt"/>
              </a:rPr>
              <a:t>버튼을 클릭한다</a:t>
            </a:r>
            <a:r>
              <a:rPr lang="en-US" altLang="ko-KR" sz="800" dirty="0">
                <a:ea typeface="+mn-lt"/>
                <a:cs typeface="+mn-lt"/>
              </a:rPr>
              <a:t>.</a:t>
            </a:r>
            <a:endParaRPr lang="ko-KR" sz="800" dirty="0">
              <a:ea typeface="맑은 고딕"/>
            </a:endParaRPr>
          </a:p>
          <a:p>
            <a:endParaRPr lang="ko-KR" sz="800" dirty="0">
              <a:latin typeface="맑은 고딕" panose="020F0502020204030204"/>
              <a:ea typeface="맑은 고딕"/>
            </a:endParaRPr>
          </a:p>
        </p:txBody>
      </p:sp>
      <p:pic>
        <p:nvPicPr>
          <p:cNvPr id="8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36A262A-D34D-4DCF-A442-D6F0BED15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443" y="1155989"/>
            <a:ext cx="3116406" cy="1806287"/>
          </a:xfrm>
          <a:prstGeom prst="rect">
            <a:avLst/>
          </a:prstGeom>
        </p:spPr>
      </p:pic>
      <p:pic>
        <p:nvPicPr>
          <p:cNvPr id="12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23069E3-DCFB-4BD0-B655-7F9314D36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49" y="3697432"/>
            <a:ext cx="2750128" cy="17716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7C23F4-65C9-4307-9A12-57747C0DB7E8}"/>
              </a:ext>
            </a:extLst>
          </p:cNvPr>
          <p:cNvSpPr txBox="1"/>
          <p:nvPr/>
        </p:nvSpPr>
        <p:spPr>
          <a:xfrm>
            <a:off x="3306144" y="5793034"/>
            <a:ext cx="52456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Malgun Gothic"/>
                <a:ea typeface="Malgun Gothic"/>
              </a:rPr>
              <a:t>  </a:t>
            </a:r>
            <a:r>
              <a:rPr lang="ko-KR" altLang="en-US" dirty="0" err="1">
                <a:latin typeface="Malgun Gothic"/>
                <a:ea typeface="Malgun Gothic"/>
              </a:rPr>
              <a:t>Ctrl+n</a:t>
            </a:r>
            <a:r>
              <a:rPr lang="ko-KR" altLang="en-US" dirty="0">
                <a:latin typeface="Malgun Gothic"/>
                <a:ea typeface="Malgun Gothic"/>
              </a:rPr>
              <a:t> - </a:t>
            </a:r>
            <a:r>
              <a:rPr lang="ko-KR" altLang="en-US" dirty="0" err="1">
                <a:latin typeface="Malgun Gothic"/>
                <a:ea typeface="Malgun Gothic"/>
              </a:rPr>
              <a:t>project</a:t>
            </a:r>
            <a:r>
              <a:rPr lang="ko-KR" altLang="en-US" dirty="0">
                <a:latin typeface="Malgun Gothic"/>
                <a:ea typeface="Malgun Gothic"/>
              </a:rPr>
              <a:t>- </a:t>
            </a:r>
            <a:r>
              <a:rPr lang="ko-KR" altLang="en-US" dirty="0" err="1">
                <a:latin typeface="Malgun Gothic"/>
                <a:ea typeface="Malgun Gothic"/>
              </a:rPr>
              <a:t>enter</a:t>
            </a:r>
            <a:r>
              <a:rPr lang="ko-KR" altLang="en-US" dirty="0">
                <a:latin typeface="Malgun Gothic"/>
                <a:ea typeface="Malgun Gothic"/>
              </a:rPr>
              <a:t> – </a:t>
            </a:r>
            <a:r>
              <a:rPr lang="ko-KR" altLang="en-US" dirty="0" err="1">
                <a:latin typeface="Malgun Gothic"/>
                <a:ea typeface="Malgun Gothic"/>
              </a:rPr>
              <a:t>basic_java</a:t>
            </a:r>
            <a:r>
              <a:rPr lang="ko-KR" altLang="en-US" dirty="0">
                <a:latin typeface="Malgun Gothic"/>
                <a:ea typeface="Malgun Gothic"/>
              </a:rPr>
              <a:t> </a:t>
            </a:r>
          </a:p>
          <a:p>
            <a:r>
              <a:rPr lang="ko-KR" altLang="en-US" dirty="0">
                <a:latin typeface="Malgun Gothic"/>
                <a:ea typeface="Malgun Gothic"/>
              </a:rPr>
              <a:t>  </a:t>
            </a:r>
            <a:r>
              <a:rPr lang="ko-KR" altLang="en-US" dirty="0" err="1">
                <a:latin typeface="Malgun Gothic"/>
                <a:ea typeface="Malgun Gothic"/>
              </a:rPr>
              <a:t>Preference</a:t>
            </a:r>
            <a:r>
              <a:rPr lang="ko-KR" altLang="en-US" dirty="0">
                <a:latin typeface="Malgun Gothic"/>
                <a:ea typeface="Malgun Gothic"/>
              </a:rPr>
              <a:t> - </a:t>
            </a:r>
            <a:r>
              <a:rPr lang="ko-KR" altLang="en-US" dirty="0" err="1">
                <a:latin typeface="Malgun Gothic"/>
                <a:ea typeface="Malgun Gothic"/>
              </a:rPr>
              <a:t>encoding-cotent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dirty="0" err="1">
                <a:latin typeface="Malgun Gothic"/>
                <a:ea typeface="Malgun Gothic"/>
              </a:rPr>
              <a:t>types</a:t>
            </a:r>
            <a:r>
              <a:rPr lang="ko-KR" altLang="en-US" dirty="0">
                <a:latin typeface="Malgun Gothic"/>
                <a:ea typeface="Malgun Gothic"/>
              </a:rPr>
              <a:t> – </a:t>
            </a:r>
            <a:r>
              <a:rPr lang="ko-KR" altLang="en-US" dirty="0" err="1">
                <a:latin typeface="Malgun Gothic"/>
                <a:ea typeface="Malgun Gothic"/>
              </a:rPr>
              <a:t>java</a:t>
            </a:r>
            <a:endParaRPr lang="ko-KR" altLang="en-US" dirty="0">
              <a:latin typeface="Malgun Gothic"/>
              <a:ea typeface="Malgun Gothic"/>
            </a:endParaRPr>
          </a:p>
          <a:p>
            <a:endParaRPr lang="ko-KR" altLang="en-US" dirty="0">
              <a:latin typeface="Malgun Gothic"/>
              <a:ea typeface="Malgun Gothic"/>
            </a:endParaRPr>
          </a:p>
          <a:p>
            <a:endParaRPr lang="ko-KR" altLang="en-US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0160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687A5D0-111E-4AFB-9893-B8E62279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" y="170442"/>
            <a:ext cx="3687040" cy="2202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E47AD-FBA2-4033-9ED8-BD570D4E0AE5}"/>
              </a:ext>
            </a:extLst>
          </p:cNvPr>
          <p:cNvSpPr txBox="1"/>
          <p:nvPr/>
        </p:nvSpPr>
        <p:spPr>
          <a:xfrm>
            <a:off x="5079425" y="325581"/>
            <a:ext cx="575656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ea typeface="맑은 고딕"/>
              </a:rPr>
              <a:t>이클립스 설치 및 설정 -인코딩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C6CE3-6687-4E49-975F-C8C21E036F4E}"/>
              </a:ext>
            </a:extLst>
          </p:cNvPr>
          <p:cNvSpPr txBox="1"/>
          <p:nvPr/>
        </p:nvSpPr>
        <p:spPr>
          <a:xfrm>
            <a:off x="3087832" y="5044786"/>
            <a:ext cx="4223904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ea typeface="맑은 고딕"/>
              </a:rPr>
              <a:t>(1) </a:t>
            </a:r>
            <a:r>
              <a:rPr lang="en-US" altLang="ko-KR" sz="1000" u="sng" dirty="0">
                <a:solidFill>
                  <a:srgbClr val="0000FF"/>
                </a:solidFill>
                <a:ea typeface="맑은 고딕"/>
                <a:hlinkClick r:id="rId3"/>
              </a:rPr>
              <a:t>http://www.eclipse.org</a:t>
            </a:r>
            <a:r>
              <a:rPr lang="en-US" altLang="ko-KR" sz="1000" dirty="0">
                <a:ea typeface="맑은 고딕"/>
              </a:rPr>
              <a:t> </a:t>
            </a:r>
            <a:r>
              <a:rPr lang="ko-KR" sz="1000" dirty="0">
                <a:ea typeface="맑은 고딕"/>
              </a:rPr>
              <a:t>해당 </a:t>
            </a:r>
            <a:r>
              <a:rPr lang="en-US" altLang="ko-KR" sz="1000" dirty="0">
                <a:ea typeface="맑은 고딕"/>
              </a:rPr>
              <a:t>URL</a:t>
            </a:r>
            <a:r>
              <a:rPr lang="ko-KR" sz="1000" dirty="0">
                <a:ea typeface="맑은 고딕"/>
              </a:rPr>
              <a:t>로 접속한다</a:t>
            </a:r>
            <a:r>
              <a:rPr lang="en-US" altLang="ko-KR" sz="1000" dirty="0">
                <a:ea typeface="맑은 고딕"/>
              </a:rPr>
              <a:t>.</a:t>
            </a:r>
            <a:endParaRPr lang="en-US" altLang="ko-KR" sz="800" dirty="0">
              <a:ea typeface="맑은 고딕"/>
            </a:endParaRPr>
          </a:p>
          <a:p>
            <a:r>
              <a:rPr lang="en-US" altLang="ko-KR" sz="1000" dirty="0">
                <a:ea typeface="맑은 고딕"/>
              </a:rPr>
              <a:t>(2) </a:t>
            </a:r>
            <a:r>
              <a:rPr lang="ko-KR" sz="1000" dirty="0">
                <a:ea typeface="맑은 고딕"/>
              </a:rPr>
              <a:t>우측 상단의 </a:t>
            </a:r>
            <a:r>
              <a:rPr lang="en-US" altLang="ko-KR" sz="1000" dirty="0">
                <a:ea typeface="맑은 고딕"/>
              </a:rPr>
              <a:t>“</a:t>
            </a:r>
            <a:r>
              <a:rPr lang="en-US" altLang="ko-KR" sz="1000" dirty="0" err="1">
                <a:ea typeface="맑은 고딕"/>
              </a:rPr>
              <a:t>DownLoad</a:t>
            </a:r>
            <a:r>
              <a:rPr lang="en-US" altLang="ko-KR" sz="1000" dirty="0">
                <a:ea typeface="맑은 고딕"/>
              </a:rPr>
              <a:t>” </a:t>
            </a:r>
            <a:r>
              <a:rPr lang="ko-KR" sz="1000" dirty="0">
                <a:ea typeface="맑은 고딕"/>
              </a:rPr>
              <a:t>버튼을 클릭한다</a:t>
            </a:r>
            <a:r>
              <a:rPr lang="en-US" altLang="ko-KR" sz="1000" dirty="0">
                <a:ea typeface="맑은 고딕"/>
              </a:rPr>
              <a:t>.</a:t>
            </a:r>
          </a:p>
          <a:p>
            <a:r>
              <a:rPr lang="en-US" altLang="ko-KR" sz="1000" dirty="0">
                <a:ea typeface="맑은 고딕"/>
              </a:rPr>
              <a:t>(3) </a:t>
            </a:r>
            <a:r>
              <a:rPr lang="ko-KR" sz="1000" dirty="0">
                <a:ea typeface="맑은 고딕"/>
              </a:rPr>
              <a:t>중단의 왼쪽에 </a:t>
            </a:r>
            <a:r>
              <a:rPr lang="en-US" altLang="ko-KR" sz="1000" dirty="0">
                <a:ea typeface="맑은 고딕"/>
              </a:rPr>
              <a:t>“DOWNLOAD 64BIT” </a:t>
            </a:r>
            <a:r>
              <a:rPr lang="ko-KR" sz="1000" dirty="0">
                <a:ea typeface="맑은 고딕"/>
              </a:rPr>
              <a:t>버튼을 클릭한다</a:t>
            </a:r>
            <a:r>
              <a:rPr lang="en-US" altLang="ko-KR" sz="1000" dirty="0">
                <a:ea typeface="맑은 고딕"/>
              </a:rPr>
              <a:t>.</a:t>
            </a:r>
          </a:p>
          <a:p>
            <a:r>
              <a:rPr lang="en-US" altLang="ko-KR" sz="1000" dirty="0">
                <a:ea typeface="맑은 고딕"/>
              </a:rPr>
              <a:t>(4) </a:t>
            </a:r>
            <a:r>
              <a:rPr lang="ko-KR" sz="1000" dirty="0">
                <a:ea typeface="맑은 고딕"/>
              </a:rPr>
              <a:t>우측 하단에 </a:t>
            </a:r>
            <a:r>
              <a:rPr lang="en-US" altLang="ko-KR" sz="1000" dirty="0">
                <a:ea typeface="맑은 고딕"/>
              </a:rPr>
              <a:t>“</a:t>
            </a:r>
            <a:r>
              <a:rPr lang="en-US" altLang="ko-KR" sz="1000" dirty="0" err="1">
                <a:ea typeface="맑은 고딕"/>
              </a:rPr>
              <a:t>Becomming</a:t>
            </a:r>
            <a:r>
              <a:rPr lang="en-US" altLang="ko-KR" sz="1000" dirty="0">
                <a:ea typeface="맑은 고딕"/>
              </a:rPr>
              <a:t> a mirror site”</a:t>
            </a:r>
            <a:r>
              <a:rPr lang="ko-KR" sz="1000" dirty="0" err="1">
                <a:ea typeface="맑은 고딕"/>
              </a:rPr>
              <a:t>를</a:t>
            </a:r>
            <a:r>
              <a:rPr lang="ko-KR" sz="1000" dirty="0">
                <a:ea typeface="맑은 고딕"/>
              </a:rPr>
              <a:t> 선택한다</a:t>
            </a:r>
            <a:r>
              <a:rPr lang="en-US" altLang="ko-KR" sz="1000" dirty="0">
                <a:ea typeface="맑은 고딕"/>
              </a:rPr>
              <a:t>.</a:t>
            </a:r>
          </a:p>
          <a:p>
            <a:r>
              <a:rPr lang="en-US" altLang="ko-KR" sz="1000" dirty="0">
                <a:ea typeface="맑은 고딕"/>
              </a:rPr>
              <a:t>(5) </a:t>
            </a:r>
            <a:r>
              <a:rPr lang="ko-KR" sz="1000" dirty="0">
                <a:ea typeface="맑은 고딕"/>
              </a:rPr>
              <a:t>왼쪽위에 </a:t>
            </a:r>
            <a:r>
              <a:rPr lang="en-US" altLang="ko-KR" sz="1000" dirty="0">
                <a:ea typeface="맑은 고딕"/>
              </a:rPr>
              <a:t>“More Packages”</a:t>
            </a:r>
            <a:r>
              <a:rPr lang="ko-KR" sz="1000" err="1">
                <a:ea typeface="맑은 고딕"/>
              </a:rPr>
              <a:t>를</a:t>
            </a:r>
            <a:r>
              <a:rPr lang="ko-KR" sz="1000" dirty="0">
                <a:ea typeface="맑은 고딕"/>
              </a:rPr>
              <a:t> 선택한다</a:t>
            </a:r>
            <a:r>
              <a:rPr lang="en-US" altLang="ko-KR" sz="1000" dirty="0">
                <a:ea typeface="맑은 고딕"/>
              </a:rPr>
              <a:t>.</a:t>
            </a:r>
          </a:p>
          <a:p>
            <a:r>
              <a:rPr lang="en-US" altLang="ko-KR" sz="1000" dirty="0">
                <a:ea typeface="맑은 고딕"/>
              </a:rPr>
              <a:t>(6) </a:t>
            </a:r>
            <a:r>
              <a:rPr lang="ko-KR" sz="1000" err="1">
                <a:ea typeface="맑은 고딕"/>
              </a:rPr>
              <a:t>여기까지가</a:t>
            </a:r>
            <a:r>
              <a:rPr lang="ko-KR" sz="1000" dirty="0">
                <a:ea typeface="맑은 고딕"/>
              </a:rPr>
              <a:t> </a:t>
            </a:r>
            <a:r>
              <a:rPr lang="en-US" altLang="ko-KR" sz="1000" u="sng" dirty="0">
                <a:solidFill>
                  <a:srgbClr val="0000FF"/>
                </a:solidFill>
                <a:ea typeface="맑은 고딕"/>
                <a:hlinkClick r:id="rId4"/>
              </a:rPr>
              <a:t>https://www.eclipse.org/downloads/packages/</a:t>
            </a:r>
            <a:r>
              <a:rPr lang="en-US" altLang="ko-KR" sz="1000" dirty="0">
                <a:ea typeface="맑은 고딕"/>
              </a:rPr>
              <a:t> </a:t>
            </a:r>
            <a:r>
              <a:rPr lang="ko-KR" sz="1000" dirty="0">
                <a:ea typeface="맑은 고딕"/>
              </a:rPr>
              <a:t>접속한 것이다</a:t>
            </a:r>
            <a:r>
              <a:rPr lang="en-US" altLang="ko-KR" sz="1000" dirty="0">
                <a:ea typeface="맑은 고딕"/>
              </a:rPr>
              <a:t>.</a:t>
            </a:r>
          </a:p>
          <a:p>
            <a:r>
              <a:rPr lang="en-US" altLang="ko-KR" sz="1000" dirty="0">
                <a:ea typeface="맑은 고딕"/>
              </a:rPr>
              <a:t>(7) </a:t>
            </a:r>
            <a:r>
              <a:rPr lang="ko-KR" sz="1000" dirty="0">
                <a:ea typeface="맑은 고딕"/>
              </a:rPr>
              <a:t>왼쪽 상단에 </a:t>
            </a:r>
            <a:r>
              <a:rPr lang="en-US" altLang="ko-KR" sz="1000" dirty="0">
                <a:ea typeface="맑은 고딕"/>
              </a:rPr>
              <a:t>“Luna </a:t>
            </a:r>
            <a:r>
              <a:rPr lang="en-US" altLang="ko-KR" sz="1000" err="1">
                <a:ea typeface="맑은 고딕"/>
              </a:rPr>
              <a:t>Packeages</a:t>
            </a:r>
            <a:r>
              <a:rPr lang="en-US" altLang="ko-KR" sz="1000" dirty="0">
                <a:ea typeface="맑은 고딕"/>
              </a:rPr>
              <a:t>”</a:t>
            </a:r>
            <a:r>
              <a:rPr lang="ko-KR" sz="1000" err="1">
                <a:ea typeface="맑은 고딕"/>
              </a:rPr>
              <a:t>를</a:t>
            </a:r>
            <a:r>
              <a:rPr lang="ko-KR" sz="1000" dirty="0">
                <a:ea typeface="맑은 고딕"/>
              </a:rPr>
              <a:t> 선택한다</a:t>
            </a:r>
            <a:r>
              <a:rPr lang="en-US" altLang="ko-KR" sz="1000" dirty="0">
                <a:ea typeface="맑은 고딕"/>
              </a:rPr>
              <a:t>.</a:t>
            </a:r>
          </a:p>
          <a:p>
            <a:r>
              <a:rPr lang="en-US" altLang="ko-KR" sz="1000" dirty="0">
                <a:ea typeface="맑은 고딕"/>
              </a:rPr>
              <a:t>(8) </a:t>
            </a:r>
            <a:r>
              <a:rPr lang="ko-KR" sz="1000" dirty="0">
                <a:ea typeface="맑은 고딕"/>
              </a:rPr>
              <a:t>두 번째 있는 </a:t>
            </a:r>
            <a:r>
              <a:rPr lang="en-US" altLang="ko-KR" sz="1000" dirty="0">
                <a:ea typeface="맑은 고딕"/>
              </a:rPr>
              <a:t>“Eclipse IDE for Java EE </a:t>
            </a:r>
            <a:r>
              <a:rPr lang="en-US" altLang="ko-KR" sz="1000" dirty="0" err="1">
                <a:ea typeface="맑은 고딕"/>
              </a:rPr>
              <a:t>Develpoers</a:t>
            </a:r>
            <a:r>
              <a:rPr lang="en-US" altLang="ko-KR" sz="1000" dirty="0">
                <a:ea typeface="맑은 고딕"/>
              </a:rPr>
              <a:t>” </a:t>
            </a:r>
            <a:r>
              <a:rPr lang="ko-KR" sz="1000" dirty="0">
                <a:ea typeface="맑은 고딕"/>
              </a:rPr>
              <a:t>에 있는 윈도우 </a:t>
            </a:r>
            <a:r>
              <a:rPr lang="en-US" altLang="ko-KR" sz="1000" dirty="0">
                <a:ea typeface="맑은 고딕"/>
              </a:rPr>
              <a:t>64bit</a:t>
            </a:r>
            <a:r>
              <a:rPr lang="ko-KR" sz="1000" dirty="0">
                <a:ea typeface="맑은 고딕"/>
              </a:rPr>
              <a:t>용</a:t>
            </a:r>
          </a:p>
          <a:p>
            <a:r>
              <a:rPr lang="ko-KR" sz="1000" dirty="0">
                <a:ea typeface="맑은 고딕"/>
              </a:rPr>
              <a:t>파일을 다운로드 한다</a:t>
            </a:r>
            <a:r>
              <a:rPr lang="en-US" altLang="ko-KR" sz="1000" dirty="0">
                <a:ea typeface="맑은 고딕"/>
              </a:rPr>
              <a:t>.(</a:t>
            </a:r>
            <a:r>
              <a:rPr lang="ko-KR" sz="1000" dirty="0">
                <a:ea typeface="맑은 고딕"/>
              </a:rPr>
              <a:t>자신의 윈도우 </a:t>
            </a:r>
            <a:r>
              <a:rPr lang="en-US" altLang="ko-KR" sz="1000" dirty="0">
                <a:ea typeface="맑은 고딕"/>
              </a:rPr>
              <a:t>bit</a:t>
            </a:r>
            <a:r>
              <a:rPr lang="ko-KR" sz="1000" dirty="0">
                <a:ea typeface="맑은 고딕"/>
              </a:rPr>
              <a:t>확인 필요</a:t>
            </a:r>
            <a:r>
              <a:rPr lang="en-US" altLang="ko-KR" sz="1000" dirty="0">
                <a:ea typeface="맑은 고딕"/>
              </a:rPr>
              <a:t>)</a:t>
            </a:r>
          </a:p>
        </p:txBody>
      </p:sp>
      <p:pic>
        <p:nvPicPr>
          <p:cNvPr id="5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BE262E2-D4AD-4E5B-9F48-CCBD36E3B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855" y="1112509"/>
            <a:ext cx="3228109" cy="2684686"/>
          </a:xfrm>
          <a:prstGeom prst="rect">
            <a:avLst/>
          </a:prstGeom>
        </p:spPr>
      </p:pic>
      <p:pic>
        <p:nvPicPr>
          <p:cNvPr id="7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9F4D8BC-7190-4B7D-BFAD-1F87EB229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682" y="1715391"/>
            <a:ext cx="3554811" cy="4028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7FCA8E-A5AD-4E8D-A8F0-32F9FEC8995A}"/>
              </a:ext>
            </a:extLst>
          </p:cNvPr>
          <p:cNvSpPr txBox="1"/>
          <p:nvPr/>
        </p:nvSpPr>
        <p:spPr>
          <a:xfrm>
            <a:off x="230434" y="2691858"/>
            <a:ext cx="1031124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맑은 고딕"/>
                <a:ea typeface="맑은 고딕"/>
                <a:cs typeface="+mn-lt"/>
              </a:rPr>
              <a:t>1. </a:t>
            </a:r>
            <a:r>
              <a:rPr lang="ko-KR" altLang="en-US" sz="1200" dirty="0" err="1">
                <a:latin typeface="맑은 고딕"/>
                <a:ea typeface="맑은 고딕"/>
                <a:cs typeface="+mn-lt"/>
              </a:rPr>
              <a:t>mars버젼</a:t>
            </a:r>
            <a:r>
              <a:rPr lang="ko-KR" altLang="en-US" sz="1200" dirty="0">
                <a:latin typeface="맑은 고딕"/>
                <a:ea typeface="맑은 고딕"/>
                <a:cs typeface="+mn-lt"/>
              </a:rPr>
              <a:t> [26]</a:t>
            </a:r>
            <a:r>
              <a:rPr lang="en-US" altLang="ko-KR" sz="1200" dirty="0">
                <a:latin typeface="Malgun Gothic"/>
                <a:ea typeface="+mn-lt"/>
                <a:cs typeface="+mn-lt"/>
              </a:rPr>
              <a:t>Eclipse </a:t>
            </a:r>
            <a:r>
              <a:rPr lang="ko-KR" altLang="en-US" sz="1200" dirty="0">
                <a:latin typeface="맑은 고딕"/>
                <a:ea typeface="맑은 고딕"/>
                <a:cs typeface="+mn-lt"/>
              </a:rPr>
              <a:t>에서 다운 </a:t>
            </a:r>
            <a:r>
              <a:rPr lang="ko-KR" altLang="en-US" sz="1200" dirty="0" err="1">
                <a:latin typeface="맑은 고딕"/>
                <a:ea typeface="맑은 고딕"/>
                <a:cs typeface="+mn-lt"/>
              </a:rPr>
              <a:t>복사후</a:t>
            </a:r>
            <a:r>
              <a:rPr lang="ko-KR" altLang="en-US" sz="1200" dirty="0">
                <a:latin typeface="맑은 고딕"/>
                <a:ea typeface="맑은 고딕"/>
                <a:cs typeface="+mn-lt"/>
              </a:rPr>
              <a:t> </a:t>
            </a:r>
            <a:endParaRPr lang="ko-KR" altLang="en-US">
              <a:latin typeface="맑은 고딕"/>
              <a:ea typeface="맑은 고딕"/>
              <a:cs typeface="+mn-lt"/>
            </a:endParaRPr>
          </a:p>
          <a:p>
            <a:r>
              <a:rPr lang="ko-KR" altLang="en-US" sz="1200" dirty="0">
                <a:latin typeface="맑은 고딕"/>
                <a:ea typeface="맑은 고딕"/>
                <a:cs typeface="+mn-lt"/>
              </a:rPr>
              <a:t>[3]</a:t>
            </a:r>
            <a:r>
              <a:rPr lang="en-US" altLang="ko-KR" sz="1200" dirty="0">
                <a:latin typeface="Malgun Gothic"/>
                <a:ea typeface="+mn-lt"/>
                <a:cs typeface="+mn-lt"/>
              </a:rPr>
              <a:t>Eclipse </a:t>
            </a:r>
            <a:r>
              <a:rPr lang="ko-KR" altLang="en-US" sz="1200" dirty="0">
                <a:latin typeface="맑은 고딕"/>
                <a:ea typeface="맑은 고딕"/>
                <a:cs typeface="+mn-lt"/>
              </a:rPr>
              <a:t>에 압축풀기</a:t>
            </a:r>
            <a:endParaRPr lang="ko-KR" dirty="0"/>
          </a:p>
          <a:p>
            <a:endParaRPr lang="ko-KR" altLang="en-US" sz="1200" dirty="0">
              <a:latin typeface="맑은 고딕"/>
              <a:ea typeface="맑은 고딕"/>
              <a:cs typeface="+mn-lt"/>
            </a:endParaRPr>
          </a:p>
          <a:p>
            <a:r>
              <a:rPr lang="ko-KR" altLang="en-US" sz="1200" dirty="0">
                <a:latin typeface="맑은 고딕"/>
                <a:ea typeface="맑은 고딕"/>
                <a:cs typeface="+mn-lt"/>
              </a:rPr>
              <a:t>2.</a:t>
            </a:r>
            <a:r>
              <a:rPr lang="ko-KR" sz="1200" dirty="0">
                <a:ea typeface="+mn-lt"/>
                <a:cs typeface="+mn-lt"/>
              </a:rPr>
              <a:t>D:\</a:t>
            </a:r>
            <a:r>
              <a:rPr lang="ko-KR" sz="1200" dirty="0" err="1">
                <a:ea typeface="+mn-lt"/>
                <a:cs typeface="+mn-lt"/>
              </a:rPr>
              <a:t>B_Util</a:t>
            </a:r>
            <a:r>
              <a:rPr lang="ko-KR" sz="1200" dirty="0">
                <a:ea typeface="+mn-lt"/>
                <a:cs typeface="+mn-lt"/>
              </a:rPr>
              <a:t>\3.Eclipse\</a:t>
            </a:r>
            <a:r>
              <a:rPr lang="ko-KR" sz="1200" dirty="0" err="1">
                <a:ea typeface="+mn-lt"/>
                <a:cs typeface="+mn-lt"/>
              </a:rPr>
              <a:t>eclipse</a:t>
            </a:r>
            <a:r>
              <a:rPr lang="ko-KR" altLang="en-US" sz="1200" dirty="0"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200" dirty="0" err="1">
                <a:latin typeface="맑은 고딕"/>
                <a:ea typeface="맑은 고딕"/>
                <a:cs typeface="+mn-lt"/>
              </a:rPr>
              <a:t>ini</a:t>
            </a:r>
            <a:r>
              <a:rPr lang="ko-KR" altLang="en-US" sz="1200" dirty="0"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200" dirty="0" err="1">
                <a:latin typeface="맑은 고딕"/>
                <a:ea typeface="맑은 고딕"/>
                <a:cs typeface="+mn-lt"/>
              </a:rPr>
              <a:t>를</a:t>
            </a:r>
            <a:r>
              <a:rPr lang="ko-KR" altLang="en-US" sz="1200" dirty="0">
                <a:latin typeface="맑은 고딕"/>
                <a:ea typeface="맑은 고딕"/>
                <a:cs typeface="+mn-lt"/>
              </a:rPr>
              <a:t> NOTEPAD 에서 열어서 </a:t>
            </a:r>
            <a:endParaRPr lang="ko-KR">
              <a:ea typeface="맑은 고딕"/>
            </a:endParaRPr>
          </a:p>
          <a:p>
            <a:endParaRPr lang="ko-KR" altLang="en-US" sz="1200" dirty="0">
              <a:latin typeface="맑은 고딕"/>
              <a:ea typeface="맑은 고딕"/>
              <a:cs typeface="+mn-lt"/>
            </a:endParaRPr>
          </a:p>
          <a:p>
            <a:r>
              <a:rPr lang="ko-KR" altLang="en-US" sz="1200" dirty="0">
                <a:latin typeface="맑은 고딕"/>
                <a:ea typeface="맑은 고딕"/>
              </a:rPr>
              <a:t>Xms2048(</a:t>
            </a:r>
            <a:r>
              <a:rPr lang="ko-KR" sz="1200" dirty="0">
                <a:latin typeface="Malgun Gothic"/>
                <a:ea typeface="Malgun Gothic"/>
              </a:rPr>
              <a:t>최소 사용량)</a:t>
            </a:r>
            <a:endParaRPr lang="ko-KR" sz="1200">
              <a:latin typeface="맑은 고딕"/>
              <a:ea typeface="맑은 고딕"/>
            </a:endParaRPr>
          </a:p>
          <a:p>
            <a:r>
              <a:rPr lang="ko-KR" altLang="en-US" sz="1200" dirty="0">
                <a:latin typeface="맑은 고딕"/>
                <a:ea typeface="맑은 고딕"/>
              </a:rPr>
              <a:t>Xmx2048(</a:t>
            </a:r>
            <a:r>
              <a:rPr lang="ko-KR" sz="1200" dirty="0">
                <a:latin typeface="Malgun Gothic"/>
                <a:ea typeface="Malgun Gothic"/>
              </a:rPr>
              <a:t>최대사용량)</a:t>
            </a:r>
            <a:r>
              <a:rPr lang="ko-KR" altLang="en-US" sz="1200" dirty="0">
                <a:latin typeface="맑은 고딕"/>
                <a:ea typeface="맑은 고딕"/>
              </a:rPr>
              <a:t>  로 변경</a:t>
            </a:r>
          </a:p>
          <a:p>
            <a:endParaRPr lang="ko-KR" altLang="en-US" sz="1200" dirty="0">
              <a:latin typeface="맑은 고딕"/>
              <a:ea typeface="맑은 고딕"/>
            </a:endParaRPr>
          </a:p>
          <a:p>
            <a:r>
              <a:rPr lang="ko-KR" sz="1200" dirty="0" err="1">
                <a:latin typeface="Malgun Gothic"/>
                <a:ea typeface="Malgun Gothic"/>
              </a:rPr>
              <a:t>bin</a:t>
            </a:r>
            <a:r>
              <a:rPr lang="ko-KR" sz="1200" dirty="0">
                <a:latin typeface="Malgun Gothic"/>
                <a:ea typeface="Malgun Gothic"/>
              </a:rPr>
              <a:t> 자동으로 </a:t>
            </a:r>
            <a:r>
              <a:rPr lang="ko-KR" sz="1200" dirty="0" err="1">
                <a:latin typeface="Malgun Gothic"/>
                <a:ea typeface="Malgun Gothic"/>
              </a:rPr>
              <a:t>컴파일된</a:t>
            </a:r>
            <a:r>
              <a:rPr lang="ko-KR" sz="1200" dirty="0">
                <a:latin typeface="Malgun Gothic"/>
                <a:ea typeface="Malgun Gothic"/>
              </a:rPr>
              <a:t> 파일이 들어가는 폴더</a:t>
            </a:r>
            <a:endParaRPr lang="ko-KR" sz="1200" dirty="0">
              <a:ea typeface="+mn-lt"/>
              <a:cs typeface="+mn-lt"/>
            </a:endParaRPr>
          </a:p>
          <a:p>
            <a:endParaRPr lang="ko-KR" sz="1200" dirty="0">
              <a:ea typeface="+mn-lt"/>
              <a:cs typeface="+mn-lt"/>
            </a:endParaRPr>
          </a:p>
          <a:p>
            <a:r>
              <a:rPr lang="ko-KR" sz="1200" dirty="0">
                <a:latin typeface="Malgun Gothic"/>
                <a:ea typeface="Malgun Gothic"/>
              </a:rPr>
              <a:t>소속될 패키지를 선택한 후 </a:t>
            </a:r>
            <a:r>
              <a:rPr lang="ko-KR" sz="1200" dirty="0" err="1">
                <a:latin typeface="Malgun Gothic"/>
                <a:ea typeface="Malgun Gothic"/>
              </a:rPr>
              <a:t>ctrl+N키를</a:t>
            </a:r>
            <a:r>
              <a:rPr lang="ko-KR" sz="1200" dirty="0">
                <a:latin typeface="Malgun Gothic"/>
                <a:ea typeface="Malgun Gothic"/>
              </a:rPr>
              <a:t> 눌러 새로운 클래스를 만든다. </a:t>
            </a:r>
            <a:r>
              <a:rPr lang="en-US" sz="1200" dirty="0">
                <a:latin typeface="Malgun Gothic"/>
                <a:ea typeface="+mn-lt"/>
              </a:rPr>
              <a:t>(</a:t>
            </a:r>
            <a:r>
              <a:rPr lang="ko-KR" sz="1200" dirty="0">
                <a:latin typeface="Malgun Gothic"/>
                <a:ea typeface="Malgun Gothic"/>
              </a:rPr>
              <a:t>클래스명</a:t>
            </a:r>
            <a:r>
              <a:rPr lang="en-US" sz="1200" dirty="0">
                <a:latin typeface="Malgun Gothic"/>
                <a:ea typeface="+mn-lt"/>
              </a:rPr>
              <a:t>: </a:t>
            </a:r>
            <a:r>
              <a:rPr lang="ko-KR" sz="1200" dirty="0" err="1">
                <a:latin typeface="Malgun Gothic"/>
                <a:ea typeface="Malgun Gothic"/>
              </a:rPr>
              <a:t>VariableBasic</a:t>
            </a:r>
            <a:r>
              <a:rPr lang="ko-KR" sz="1200" dirty="0">
                <a:latin typeface="Malgun Gothic"/>
                <a:ea typeface="Malgun Gothic"/>
              </a:rPr>
              <a:t>)</a:t>
            </a:r>
            <a:endParaRPr lang="ko-KR" sz="1200" dirty="0">
              <a:ea typeface="+mn-lt"/>
              <a:cs typeface="+mn-lt"/>
            </a:endParaRPr>
          </a:p>
          <a:p>
            <a:endParaRPr lang="ko-KR" altLang="en-US" sz="1200" dirty="0">
              <a:latin typeface="맑은 고딕"/>
              <a:ea typeface="맑은 고딕"/>
            </a:endParaRPr>
          </a:p>
          <a:p>
            <a:endParaRPr lang="ko-KR" altLang="en-US" sz="12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972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700437F-1070-4A15-A5AF-EEAA3763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4" y="552961"/>
            <a:ext cx="2717223" cy="1426204"/>
          </a:xfrm>
          <a:prstGeom prst="rect">
            <a:avLst/>
          </a:prstGeom>
        </p:spPr>
      </p:pic>
      <p:pic>
        <p:nvPicPr>
          <p:cNvPr id="8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DA24320-615B-4AC2-ACE5-00D8669C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513" y="495985"/>
            <a:ext cx="5349586" cy="2158083"/>
          </a:xfrm>
          <a:prstGeom prst="rect">
            <a:avLst/>
          </a:prstGeom>
        </p:spPr>
      </p:pic>
      <p:pic>
        <p:nvPicPr>
          <p:cNvPr id="5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0CB6554-77E0-41DD-90E0-43E9CCA7C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97" y="2271799"/>
            <a:ext cx="6687670" cy="370495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E0562FB-1DD6-4756-B9C1-B8434118D017}"/>
              </a:ext>
            </a:extLst>
          </p:cNvPr>
          <p:cNvSpPr txBox="1"/>
          <p:nvPr/>
        </p:nvSpPr>
        <p:spPr>
          <a:xfrm>
            <a:off x="230842" y="2178626"/>
            <a:ext cx="4778086" cy="369331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altLang="ko-KR" dirty="0" err="1">
                <a:latin typeface="Malgun Gothic"/>
                <a:ea typeface="Malgun Gothic"/>
              </a:rPr>
              <a:t>basic_java</a:t>
            </a:r>
            <a:r>
              <a:rPr lang="en-US" altLang="ko-KR" dirty="0">
                <a:latin typeface="Malgun Gothic"/>
                <a:ea typeface="Malgun Gothic"/>
              </a:rPr>
              <a:t>/bin </a:t>
            </a:r>
            <a:r>
              <a:rPr lang="en-US" altLang="ko-KR" dirty="0" err="1">
                <a:latin typeface="Malgun Gothic"/>
                <a:ea typeface="Malgun Gothic"/>
              </a:rPr>
              <a:t>프로젝트</a:t>
            </a:r>
            <a:r>
              <a:rPr lang="en-US" altLang="ko-KR" dirty="0">
                <a:latin typeface="Malgun Gothic"/>
                <a:ea typeface="Malgun Gothic"/>
              </a:rPr>
              <a:t>&gt;</a:t>
            </a:r>
            <a:r>
              <a:rPr lang="en-US" altLang="ko-KR" dirty="0" err="1">
                <a:latin typeface="Malgun Gothic"/>
                <a:ea typeface="Malgun Gothic"/>
              </a:rPr>
              <a:t>패키지</a:t>
            </a:r>
            <a:r>
              <a:rPr lang="en-US" altLang="ko-KR" dirty="0">
                <a:latin typeface="Malgun Gothic"/>
                <a:ea typeface="Malgun Gothic"/>
              </a:rPr>
              <a:t>&gt;</a:t>
            </a:r>
            <a:endParaRPr lang="ko-KR" altLang="en-US">
              <a:ea typeface="맑은 고딕"/>
            </a:endParaRPr>
          </a:p>
          <a:p>
            <a:r>
              <a:rPr lang="en-US" altLang="ko-KR" dirty="0" err="1">
                <a:latin typeface="Malgun Gothic"/>
                <a:ea typeface="Malgun Gothic"/>
              </a:rPr>
              <a:t>src</a:t>
            </a:r>
            <a:r>
              <a:rPr lang="en-US" altLang="ko-KR" dirty="0">
                <a:latin typeface="Malgun Gothic"/>
                <a:ea typeface="Malgun Gothic"/>
              </a:rPr>
              <a:t>&gt;variable&gt;Hello.java</a:t>
            </a:r>
          </a:p>
          <a:p>
            <a:r>
              <a:rPr lang="en-US" altLang="ko-KR" dirty="0" err="1">
                <a:latin typeface="Malgun Gothic"/>
                <a:ea typeface="Malgun Gothic"/>
              </a:rPr>
              <a:t>저장후</a:t>
            </a:r>
            <a:r>
              <a:rPr lang="en-US" altLang="ko-KR" dirty="0">
                <a:latin typeface="Malgun Gothic"/>
                <a:ea typeface="Malgun Gothic"/>
              </a:rPr>
              <a:t> ctrl+F11</a:t>
            </a:r>
          </a:p>
          <a:p>
            <a:endParaRPr lang="en-US" altLang="ko-KR" dirty="0">
              <a:latin typeface="Malgun Gothic"/>
              <a:ea typeface="Malgun Gothic"/>
            </a:endParaRPr>
          </a:p>
          <a:p>
            <a:r>
              <a:rPr lang="en-US" altLang="ko-KR" dirty="0">
                <a:latin typeface="Malgun Gothic"/>
                <a:ea typeface="Malgun Gothic"/>
              </a:rPr>
              <a:t>JDK1.8- </a:t>
            </a:r>
            <a:r>
              <a:rPr lang="en-US" altLang="ko-KR" dirty="0" err="1">
                <a:latin typeface="Malgun Gothic"/>
                <a:ea typeface="Malgun Gothic"/>
              </a:rPr>
              <a:t>위치변경</a:t>
            </a:r>
            <a:r>
              <a:rPr lang="en-US" altLang="ko-KR" dirty="0">
                <a:latin typeface="Malgun Gothic"/>
                <a:ea typeface="Malgun Gothic"/>
              </a:rPr>
              <a:t> - </a:t>
            </a:r>
            <a:r>
              <a:rPr lang="en-US" altLang="ko-KR" dirty="0" err="1">
                <a:latin typeface="Malgun Gothic"/>
                <a:ea typeface="Malgun Gothic"/>
              </a:rPr>
              <a:t>JRE는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끄기</a:t>
            </a:r>
            <a:endParaRPr lang="en-US" altLang="ko-KR" dirty="0">
              <a:latin typeface="Malgun Gothic"/>
              <a:ea typeface="Malgun Gothic"/>
            </a:endParaRPr>
          </a:p>
          <a:p>
            <a:endParaRPr lang="en-US" altLang="ko-KR" dirty="0">
              <a:latin typeface="Malgun Gothic"/>
              <a:ea typeface="Malgun Gothic"/>
            </a:endParaRPr>
          </a:p>
          <a:p>
            <a:r>
              <a:rPr lang="en-US" altLang="ko-KR" dirty="0">
                <a:latin typeface="Malgun Gothic"/>
                <a:ea typeface="Malgun Gothic"/>
              </a:rPr>
              <a:t>[45] </a:t>
            </a:r>
            <a:r>
              <a:rPr lang="en-US" dirty="0" err="1">
                <a:latin typeface="Malgun Gothic"/>
                <a:ea typeface="Malgun Gothic"/>
              </a:rPr>
              <a:t>Oracle</a:t>
            </a:r>
            <a:r>
              <a:rPr lang="en-US" altLang="ko-KR" dirty="0" err="1">
                <a:latin typeface="Malgun Gothic"/>
                <a:ea typeface="Malgun Gothic"/>
              </a:rPr>
              <a:t>에서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오라클클라이언트복사</a:t>
            </a:r>
            <a:r>
              <a:rPr lang="en-US" altLang="ko-KR" dirty="0">
                <a:latin typeface="Malgun Gothic"/>
                <a:ea typeface="Malgun Gothic"/>
              </a:rPr>
              <a:t> </a:t>
            </a:r>
          </a:p>
          <a:p>
            <a:endParaRPr lang="en-US" altLang="ko-KR" dirty="0">
              <a:latin typeface="Malgun Gothic"/>
              <a:ea typeface="Malgun Gothic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4.Oracle 11g.ver setup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D:\B_Util\4.Oracle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ko-KR" altLang="en-US" dirty="0" err="1">
                <a:ea typeface="+mn-lt"/>
                <a:cs typeface="+mn-lt"/>
              </a:rPr>
              <a:t>새폴더</a:t>
            </a:r>
            <a:r>
              <a:rPr lang="en-US" altLang="ko-KR" dirty="0">
                <a:ea typeface="+mn-lt"/>
                <a:cs typeface="+mn-lt"/>
              </a:rPr>
              <a:t> </a:t>
            </a:r>
            <a:r>
              <a:rPr lang="en-US" altLang="ko-KR" dirty="0" err="1">
                <a:ea typeface="+mn-lt"/>
                <a:cs typeface="+mn-lt"/>
              </a:rPr>
              <a:t>설치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이름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appclient</a:t>
            </a:r>
            <a:r>
              <a:rPr lang="en-US" altLang="ko-KR" dirty="0">
                <a:ea typeface="+mn-lt"/>
                <a:cs typeface="+mn-lt"/>
              </a:rPr>
              <a:t>)</a:t>
            </a:r>
            <a:r>
              <a:rPr lang="ko-KR" altLang="en-US" dirty="0">
                <a:ea typeface="+mn-lt"/>
                <a:cs typeface="+mn-lt"/>
              </a:rPr>
              <a:t>에 설치</a:t>
            </a:r>
            <a:endParaRPr 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FE94A37-A097-44B2-B8D2-957DBFFDAD0E}"/>
              </a:ext>
            </a:extLst>
          </p:cNvPr>
          <p:cNvSpPr txBox="1"/>
          <p:nvPr/>
        </p:nvSpPr>
        <p:spPr>
          <a:xfrm>
            <a:off x="6854537" y="2966604"/>
            <a:ext cx="360910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>
                <a:solidFill>
                  <a:srgbClr val="FF0000"/>
                </a:solidFill>
                <a:ea typeface="맑은 고딕"/>
              </a:rPr>
              <a:t>D:\B_Util\2.Java\</a:t>
            </a:r>
            <a:r>
              <a:rPr lang="en-US" altLang="ko-KR">
                <a:solidFill>
                  <a:srgbClr val="FF0000"/>
                </a:solidFill>
              </a:rPr>
              <a:t>JDK1.8</a:t>
            </a:r>
            <a:endParaRPr lang="ko-KR" altLang="en-US"/>
          </a:p>
        </p:txBody>
      </p:sp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5366705-38BA-48D8-A465-9A21689A7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559" y="4023744"/>
            <a:ext cx="2743200" cy="2551238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31D940B3-1C60-4F54-8199-6497658205C6}"/>
              </a:ext>
            </a:extLst>
          </p:cNvPr>
          <p:cNvSpPr txBox="1"/>
          <p:nvPr/>
        </p:nvSpPr>
        <p:spPr>
          <a:xfrm>
            <a:off x="3434197" y="169717"/>
            <a:ext cx="575656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latin typeface="Malgun Gothic"/>
                <a:ea typeface="+mn-lt"/>
              </a:rPr>
              <a:t>Oracle</a:t>
            </a:r>
            <a:r>
              <a:rPr lang="ko-KR" sz="2800" b="1" dirty="0">
                <a:latin typeface="Malgun Gothic"/>
                <a:ea typeface="Malgun Gothic"/>
              </a:rPr>
              <a:t> 설치</a:t>
            </a:r>
            <a:endParaRPr lang="ko-KR" dirty="0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537FFC2D-B49A-4C06-A49B-CEB0114F938A}"/>
              </a:ext>
            </a:extLst>
          </p:cNvPr>
          <p:cNvSpPr txBox="1"/>
          <p:nvPr/>
        </p:nvSpPr>
        <p:spPr>
          <a:xfrm>
            <a:off x="8534401" y="5607626"/>
            <a:ext cx="575656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 err="1">
                <a:ea typeface="맑은 고딕"/>
              </a:rPr>
              <a:t>JAVA와</a:t>
            </a:r>
            <a:r>
              <a:rPr lang="ko-KR" altLang="en-US" sz="2800" b="1" dirty="0">
                <a:ea typeface="맑은 고딕"/>
              </a:rPr>
              <a:t> </a:t>
            </a:r>
            <a:r>
              <a:rPr lang="ko-KR" sz="2800" dirty="0" err="1">
                <a:ea typeface="+mn-lt"/>
                <a:cs typeface="+mn-lt"/>
              </a:rPr>
              <a:t>Eclipse</a:t>
            </a:r>
            <a:r>
              <a:rPr lang="ko-KR" altLang="en-US" sz="2800" b="1" dirty="0">
                <a:ea typeface="맑은 고딕"/>
              </a:rPr>
              <a:t> 연결</a:t>
            </a:r>
          </a:p>
        </p:txBody>
      </p:sp>
    </p:spTree>
    <p:extLst>
      <p:ext uri="{BB962C8B-B14F-4D97-AF65-F5344CB8AC3E}">
        <p14:creationId xmlns:p14="http://schemas.microsoft.com/office/powerpoint/2010/main" val="427581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2E537ED-2987-4F98-900A-BFBBE6312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" t="28278" r="-1657" b="15424"/>
          <a:stretch/>
        </p:blipFill>
        <p:spPr>
          <a:xfrm>
            <a:off x="109104" y="1213624"/>
            <a:ext cx="7306553" cy="1899699"/>
          </a:xfrm>
          <a:prstGeom prst="rect">
            <a:avLst/>
          </a:prstGeom>
        </p:spPr>
      </p:pic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791632C-60CC-4C1C-82C1-4252BBC5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6" y="144668"/>
            <a:ext cx="6024282" cy="946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758EB-CD95-487D-B6A1-859A4C05B3F7}"/>
              </a:ext>
            </a:extLst>
          </p:cNvPr>
          <p:cNvSpPr txBox="1"/>
          <p:nvPr/>
        </p:nvSpPr>
        <p:spPr>
          <a:xfrm>
            <a:off x="6811242" y="100444"/>
            <a:ext cx="4397084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ea typeface="맑은 고딕"/>
              </a:rPr>
              <a:t>오라클 </a:t>
            </a:r>
            <a:r>
              <a:rPr lang="ko-KR" altLang="en-US" sz="2800" b="1" dirty="0" err="1">
                <a:ea typeface="맑은 고딕"/>
              </a:rPr>
              <a:t>서버_SQL</a:t>
            </a:r>
          </a:p>
        </p:txBody>
      </p:sp>
      <p:pic>
        <p:nvPicPr>
          <p:cNvPr id="4" name="그림 4" descr="스크린샷, 장치이(가) 표시된 사진&#10;&#10;매우 높은 신뢰도로 생성된 설명">
            <a:extLst>
              <a:ext uri="{FF2B5EF4-FFF2-40B4-BE49-F238E27FC236}">
                <a16:creationId xmlns:a16="http://schemas.microsoft.com/office/drawing/2014/main" id="{44C2FA83-DCF8-4D17-BB8D-1728AE14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581" y="1293832"/>
            <a:ext cx="2743200" cy="1274291"/>
          </a:xfrm>
          <a:prstGeom prst="rect">
            <a:avLst/>
          </a:prstGeo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8DCF848-8106-41D8-ACC0-DF6CECF15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696" y="1176408"/>
            <a:ext cx="4959927" cy="3171685"/>
          </a:xfrm>
          <a:prstGeom prst="rect">
            <a:avLst/>
          </a:prstGeom>
        </p:spPr>
      </p:pic>
      <p:pic>
        <p:nvPicPr>
          <p:cNvPr id="8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415B1B5-52B2-4F81-B564-A1D274017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991" y="2704334"/>
            <a:ext cx="8007927" cy="5562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60B00A-4637-41E3-B629-C9FFA03B0B7F}"/>
              </a:ext>
            </a:extLst>
          </p:cNvPr>
          <p:cNvSpPr txBox="1"/>
          <p:nvPr/>
        </p:nvSpPr>
        <p:spPr>
          <a:xfrm>
            <a:off x="360729" y="3235035"/>
            <a:ext cx="477808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</a:rPr>
              <a:t>[27] SQL</a:t>
            </a:r>
            <a:r>
              <a:rPr lang="ko-KR" altLang="en-US" dirty="0">
                <a:ea typeface="+mn-lt"/>
              </a:rPr>
              <a:t>작업표시줄에</a:t>
            </a:r>
            <a:r>
              <a:rPr lang="en-US" dirty="0">
                <a:ea typeface="+mn-lt"/>
              </a:rPr>
              <a:t> </a:t>
            </a:r>
            <a:r>
              <a:rPr lang="en-US" dirty="0" err="1">
                <a:ea typeface="+mn-lt"/>
              </a:rPr>
              <a:t>고정</a:t>
            </a:r>
            <a:endParaRPr lang="en-US" dirty="0" err="1">
              <a:ea typeface="+mn-lt"/>
              <a:cs typeface="+mn-lt"/>
            </a:endParaRPr>
          </a:p>
          <a:p>
            <a:r>
              <a:rPr lang="en-US" dirty="0">
                <a:ea typeface="+mn-lt"/>
              </a:rPr>
              <a:t>위치1.8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</a:rPr>
              <a:t>접속이름</a:t>
            </a:r>
            <a:r>
              <a:rPr lang="en-US" dirty="0">
                <a:ea typeface="+mn-lt"/>
              </a:rPr>
              <a:t> </a:t>
            </a:r>
            <a:r>
              <a:rPr lang="en-US" dirty="0" err="1">
                <a:ea typeface="+mn-lt"/>
              </a:rPr>
              <a:t>zinaPC</a:t>
            </a:r>
            <a:endParaRPr lang="en-US" dirty="0" err="1">
              <a:ea typeface="+mn-lt"/>
              <a:cs typeface="+mn-lt"/>
            </a:endParaRPr>
          </a:p>
          <a:p>
            <a:r>
              <a:rPr lang="en-US" dirty="0" err="1">
                <a:ea typeface="+mn-lt"/>
              </a:rPr>
              <a:t>시스템</a:t>
            </a:r>
            <a:r>
              <a:rPr lang="en-US" dirty="0">
                <a:ea typeface="+mn-lt"/>
              </a:rPr>
              <a:t> System</a:t>
            </a:r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</a:rPr>
              <a:t>암호</a:t>
            </a:r>
            <a:r>
              <a:rPr lang="en-US" dirty="0">
                <a:ea typeface="+mn-lt"/>
              </a:rPr>
              <a:t> java</a:t>
            </a:r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</a:rPr>
              <a:t>색상</a:t>
            </a:r>
            <a:r>
              <a:rPr lang="en-US" dirty="0">
                <a:ea typeface="+mn-lt"/>
              </a:rPr>
              <a:t> </a:t>
            </a:r>
            <a:r>
              <a:rPr lang="en-US" dirty="0" err="1">
                <a:ea typeface="+mn-lt"/>
              </a:rPr>
              <a:t>설정</a:t>
            </a:r>
            <a:endParaRPr lang="en-US" dirty="0" err="1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반드시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테스트</a:t>
            </a:r>
            <a:r>
              <a:rPr lang="en-US" dirty="0">
                <a:ea typeface="+mn-lt"/>
                <a:cs typeface="+mn-lt"/>
              </a:rPr>
              <a:t> 후</a:t>
            </a:r>
          </a:p>
          <a:p>
            <a:r>
              <a:rPr lang="ko-KR" altLang="en-US" dirty="0">
                <a:latin typeface="Malgun Gothic"/>
                <a:ea typeface="+mn-lt"/>
                <a:cs typeface="+mn-lt"/>
              </a:rPr>
              <a:t>접속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69345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7FCA8E-A5AD-4E8D-A8F0-32F9FEC8995A}"/>
              </a:ext>
            </a:extLst>
          </p:cNvPr>
          <p:cNvSpPr txBox="1"/>
          <p:nvPr/>
        </p:nvSpPr>
        <p:spPr>
          <a:xfrm>
            <a:off x="1686282" y="4704332"/>
            <a:ext cx="1031124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  <a:ea typeface="Malgun Gothic"/>
              </a:rPr>
              <a:t>D:\</a:t>
            </a:r>
            <a:r>
              <a:rPr lang="ko-KR" altLang="en-US" dirty="0">
                <a:latin typeface="Malgun Gothic"/>
                <a:ea typeface="Malgun Gothic"/>
              </a:rPr>
              <a:t>를 들어갑니다</a:t>
            </a:r>
            <a:r>
              <a:rPr lang="en-US" dirty="0">
                <a:ea typeface="+mn-lt"/>
              </a:rPr>
              <a:t>.</a:t>
            </a:r>
            <a:endParaRPr lang="ko-KR">
              <a:latin typeface="맑은 고딕" panose="020F0502020204030204"/>
              <a:ea typeface="맑은 고딕"/>
            </a:endParaRPr>
          </a:p>
          <a:p>
            <a:r>
              <a:rPr lang="en-US" dirty="0">
                <a:latin typeface="Malgun Gothic"/>
                <a:ea typeface="Malgun Gothic"/>
              </a:rPr>
              <a:t>0102</a:t>
            </a:r>
            <a:r>
              <a:rPr lang="ko-KR" altLang="en-US" dirty="0">
                <a:latin typeface="Malgun Gothic"/>
                <a:ea typeface="Malgun Gothic"/>
              </a:rPr>
              <a:t> 폴더를 경로(</a:t>
            </a:r>
            <a:r>
              <a:rPr lang="en-US" altLang="ko-KR" dirty="0">
                <a:latin typeface="Malgun Gothic"/>
                <a:ea typeface="Malgun Gothic"/>
              </a:rPr>
              <a:t>B_</a:t>
            </a:r>
            <a:r>
              <a:rPr lang="ko-KR" dirty="0" err="1">
                <a:latin typeface="Malgun Gothic"/>
                <a:ea typeface="Malgun Gothic"/>
              </a:rPr>
              <a:t>Util</a:t>
            </a:r>
            <a:r>
              <a:rPr lang="ko-KR" dirty="0">
                <a:latin typeface="Malgun Gothic"/>
                <a:ea typeface="Malgun Gothic"/>
              </a:rPr>
              <a:t>&gt;1</a:t>
            </a:r>
            <a:r>
              <a:rPr lang="en-US" altLang="ko-KR" dirty="0">
                <a:latin typeface="Malgun Gothic"/>
                <a:ea typeface="Malgun Gothic"/>
              </a:rPr>
              <a:t>.</a:t>
            </a:r>
            <a:r>
              <a:rPr lang="ko-KR" altLang="en-US" dirty="0">
                <a:latin typeface="Malgun Gothic"/>
                <a:ea typeface="Malgun Gothic"/>
              </a:rPr>
              <a:t>설치 및 압축파일) 이동 후 </a:t>
            </a:r>
            <a:r>
              <a:rPr lang="ko-KR" dirty="0" err="1">
                <a:latin typeface="Malgun Gothic"/>
                <a:ea typeface="Malgun Gothic"/>
              </a:rPr>
              <a:t>압축폴더를</a:t>
            </a:r>
            <a:r>
              <a:rPr lang="ko-KR" dirty="0">
                <a:latin typeface="Malgun Gothic"/>
                <a:ea typeface="Malgun Gothic"/>
              </a:rPr>
              <a:t> 풉니다. </a:t>
            </a:r>
          </a:p>
          <a:p>
            <a:endParaRPr lang="ko-KR" altLang="en-US" dirty="0">
              <a:latin typeface="Malgun Gothic"/>
              <a:ea typeface="Malgun Gothic"/>
            </a:endParaRPr>
          </a:p>
          <a:p>
            <a:r>
              <a:rPr lang="ko-KR" altLang="en-US" dirty="0">
                <a:latin typeface="Malgun Gothic"/>
                <a:ea typeface="Malgun Gothic"/>
              </a:rPr>
              <a:t>압축을 </a:t>
            </a:r>
            <a:r>
              <a:rPr lang="ko-KR" altLang="en-US" dirty="0" err="1">
                <a:latin typeface="Malgun Gothic"/>
                <a:ea typeface="Malgun Gothic"/>
              </a:rPr>
              <a:t>풀때</a:t>
            </a:r>
            <a:r>
              <a:rPr lang="ko-KR" altLang="en-US" dirty="0">
                <a:latin typeface="Malgun Gothic"/>
                <a:ea typeface="Malgun Gothic"/>
              </a:rPr>
              <a:t> 폴더</a:t>
            </a:r>
            <a:r>
              <a:rPr lang="ko-KR" altLang="en-US" dirty="0">
                <a:solidFill>
                  <a:srgbClr val="FF0000"/>
                </a:solidFill>
                <a:latin typeface="Malgun Gothic"/>
                <a:ea typeface="Malgun Gothic"/>
              </a:rPr>
              <a:t>위치는 </a:t>
            </a:r>
            <a:r>
              <a:rPr lang="ko-KR" dirty="0">
                <a:solidFill>
                  <a:srgbClr val="FF0000"/>
                </a:solidFill>
                <a:latin typeface="Malgun Gothic"/>
                <a:ea typeface="Malgun Gothic"/>
              </a:rPr>
              <a:t> </a:t>
            </a:r>
            <a:r>
              <a:rPr lang="en-US" altLang="ko-KR" dirty="0">
                <a:solidFill>
                  <a:srgbClr val="FF0000"/>
                </a:solidFill>
                <a:ea typeface="+mn-lt"/>
              </a:rPr>
              <a:t>D:\까지</a:t>
            </a:r>
            <a:r>
              <a:rPr lang="en-US" altLang="ko-KR" dirty="0">
                <a:ea typeface="+mn-lt"/>
              </a:rPr>
              <a:t>만 </a:t>
            </a:r>
            <a:r>
              <a:rPr lang="en-US" altLang="ko-KR" dirty="0" err="1">
                <a:ea typeface="+mn-lt"/>
              </a:rPr>
              <a:t>써줍니다</a:t>
            </a:r>
            <a:r>
              <a:rPr lang="en-US" altLang="ko-KR" dirty="0">
                <a:ea typeface="+mn-lt"/>
              </a:rPr>
              <a:t>. </a:t>
            </a:r>
            <a:endParaRPr lang="ko-KR">
              <a:latin typeface="Malgun Gothic"/>
              <a:ea typeface="Malgun Gothic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727FB038-ABEE-4DD0-9437-7AA5D04F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408934"/>
            <a:ext cx="7727576" cy="3342572"/>
          </a:xfrm>
          <a:prstGeom prst="rect">
            <a:avLst/>
          </a:prstGeom>
        </p:spPr>
      </p:pic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D2CE189-49EF-462B-AAAF-564144EF5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6817" y="1042967"/>
            <a:ext cx="7896225" cy="2981325"/>
          </a:xfrm>
        </p:spPr>
      </p:pic>
      <p:pic>
        <p:nvPicPr>
          <p:cNvPr id="9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B8743A-0D73-4F28-8C13-48CE5E88D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94" y="3429942"/>
            <a:ext cx="3021106" cy="1354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5D5580-00F9-4BF0-814C-8F309E67717F}"/>
              </a:ext>
            </a:extLst>
          </p:cNvPr>
          <p:cNvSpPr txBox="1"/>
          <p:nvPr/>
        </p:nvSpPr>
        <p:spPr>
          <a:xfrm>
            <a:off x="6170470" y="247649"/>
            <a:ext cx="329738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ea typeface="맑은 고딕"/>
              </a:rPr>
              <a:t>압축 풀기</a:t>
            </a:r>
          </a:p>
        </p:txBody>
      </p:sp>
    </p:spTree>
    <p:extLst>
      <p:ext uri="{BB962C8B-B14F-4D97-AF65-F5344CB8AC3E}">
        <p14:creationId xmlns:p14="http://schemas.microsoft.com/office/powerpoint/2010/main" val="2349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7FCA8E-A5AD-4E8D-A8F0-32F9FEC8995A}"/>
              </a:ext>
            </a:extLst>
          </p:cNvPr>
          <p:cNvSpPr txBox="1"/>
          <p:nvPr/>
        </p:nvSpPr>
        <p:spPr>
          <a:xfrm>
            <a:off x="1686282" y="4704332"/>
            <a:ext cx="103112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  <a:ea typeface="Malgun Gothic"/>
              </a:rPr>
              <a:t>D:\</a:t>
            </a:r>
            <a:r>
              <a:rPr lang="ko-KR" altLang="en-US" dirty="0">
                <a:latin typeface="Malgun Gothic"/>
                <a:ea typeface="Malgun Gothic"/>
              </a:rPr>
              <a:t>를 들어갑니다</a:t>
            </a:r>
            <a:r>
              <a:rPr lang="en-US" dirty="0">
                <a:latin typeface="Malgun Gothic"/>
                <a:ea typeface="Malgun Gothic"/>
              </a:rPr>
              <a:t>0102</a:t>
            </a:r>
            <a:r>
              <a:rPr lang="ko-KR" altLang="en-US" dirty="0">
                <a:latin typeface="Malgun Gothic"/>
                <a:ea typeface="Malgun Gothic"/>
              </a:rPr>
              <a:t> 폴더를 경로(</a:t>
            </a:r>
            <a:r>
              <a:rPr lang="en-US" altLang="ko-KR" dirty="0">
                <a:latin typeface="Malgun Gothic"/>
                <a:ea typeface="Malgun Gothic"/>
              </a:rPr>
              <a:t>B_</a:t>
            </a:r>
            <a:r>
              <a:rPr lang="ko-KR" dirty="0" err="1">
                <a:latin typeface="Malgun Gothic"/>
                <a:ea typeface="Malgun Gothic"/>
              </a:rPr>
              <a:t>Util</a:t>
            </a:r>
            <a:r>
              <a:rPr lang="ko-KR" dirty="0">
                <a:latin typeface="Malgun Gothic"/>
                <a:ea typeface="Malgun Gothic"/>
              </a:rPr>
              <a:t>&gt;1</a:t>
            </a:r>
            <a:r>
              <a:rPr lang="en-US" altLang="ko-KR" dirty="0">
                <a:latin typeface="Malgun Gothic"/>
                <a:ea typeface="Malgun Gothic"/>
              </a:rPr>
              <a:t>.</a:t>
            </a:r>
            <a:r>
              <a:rPr lang="ko-KR" altLang="en-US" dirty="0">
                <a:latin typeface="Malgun Gothic"/>
                <a:ea typeface="Malgun Gothic"/>
              </a:rPr>
              <a:t>설치 및 압축파일) 이동 후 </a:t>
            </a:r>
            <a:r>
              <a:rPr lang="ko-KR" dirty="0" err="1">
                <a:latin typeface="Malgun Gothic"/>
                <a:ea typeface="Malgun Gothic"/>
              </a:rPr>
              <a:t>압축폴더를</a:t>
            </a:r>
            <a:r>
              <a:rPr lang="ko-KR" dirty="0">
                <a:latin typeface="Malgun Gothic"/>
                <a:ea typeface="Malgun Gothic"/>
              </a:rPr>
              <a:t> 풉니다. </a:t>
            </a:r>
            <a:endParaRPr lang="ko-KR">
              <a:latin typeface="맑은 고딕" panose="020F0502020204030204"/>
              <a:ea typeface="맑은 고딕"/>
            </a:endParaRPr>
          </a:p>
          <a:p>
            <a:endParaRPr lang="ko-KR" altLang="en-US" dirty="0">
              <a:latin typeface="Malgun Gothic"/>
              <a:ea typeface="Malgun Gothic"/>
            </a:endParaRPr>
          </a:p>
          <a:p>
            <a:r>
              <a:rPr lang="ko-KR" altLang="en-US" dirty="0">
                <a:latin typeface="Malgun Gothic"/>
                <a:ea typeface="Malgun Gothic"/>
              </a:rPr>
              <a:t>압축을 </a:t>
            </a:r>
            <a:r>
              <a:rPr lang="ko-KR" altLang="en-US" dirty="0" err="1">
                <a:latin typeface="Malgun Gothic"/>
                <a:ea typeface="Malgun Gothic"/>
              </a:rPr>
              <a:t>풀때</a:t>
            </a:r>
            <a:r>
              <a:rPr lang="ko-KR" altLang="en-US" dirty="0">
                <a:latin typeface="Malgun Gothic"/>
                <a:ea typeface="Malgun Gothic"/>
              </a:rPr>
              <a:t> 폴더</a:t>
            </a:r>
            <a:r>
              <a:rPr lang="ko-KR" altLang="en-US" dirty="0">
                <a:solidFill>
                  <a:srgbClr val="FF0000"/>
                </a:solidFill>
                <a:latin typeface="Malgun Gothic"/>
                <a:ea typeface="Malgun Gothic"/>
              </a:rPr>
              <a:t>위치는 </a:t>
            </a:r>
            <a:r>
              <a:rPr lang="ko-KR" dirty="0">
                <a:solidFill>
                  <a:srgbClr val="FF0000"/>
                </a:solidFill>
                <a:latin typeface="Malgun Gothic"/>
                <a:ea typeface="Malgun Gothic"/>
              </a:rPr>
              <a:t> </a:t>
            </a:r>
            <a:r>
              <a:rPr lang="en-US" altLang="ko-KR" dirty="0">
                <a:solidFill>
                  <a:srgbClr val="FF0000"/>
                </a:solidFill>
                <a:ea typeface="+mn-lt"/>
              </a:rPr>
              <a:t>D:\까지</a:t>
            </a:r>
            <a:r>
              <a:rPr lang="en-US" altLang="ko-KR" dirty="0">
                <a:ea typeface="+mn-lt"/>
              </a:rPr>
              <a:t>만 </a:t>
            </a:r>
            <a:r>
              <a:rPr lang="en-US" altLang="ko-KR" dirty="0" err="1">
                <a:ea typeface="+mn-lt"/>
              </a:rPr>
              <a:t>써줍니다</a:t>
            </a:r>
            <a:r>
              <a:rPr lang="en-US" altLang="ko-KR" dirty="0">
                <a:ea typeface="+mn-lt"/>
              </a:rPr>
              <a:t>. </a:t>
            </a:r>
            <a:endParaRPr lang="ko-KR"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D5580-00F9-4BF0-814C-8F309E67717F}"/>
              </a:ext>
            </a:extLst>
          </p:cNvPr>
          <p:cNvSpPr txBox="1"/>
          <p:nvPr/>
        </p:nvSpPr>
        <p:spPr>
          <a:xfrm>
            <a:off x="6170470" y="247649"/>
            <a:ext cx="329738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ea typeface="맑은 고딕"/>
              </a:rPr>
              <a:t>압축 풀기</a:t>
            </a:r>
          </a:p>
        </p:txBody>
      </p:sp>
    </p:spTree>
    <p:extLst>
      <p:ext uri="{BB962C8B-B14F-4D97-AF65-F5344CB8AC3E}">
        <p14:creationId xmlns:p14="http://schemas.microsoft.com/office/powerpoint/2010/main" val="30986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D2CE189-49EF-462B-AAAF-564144EF5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01" y="224631"/>
            <a:ext cx="4822248" cy="18210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7FCA8E-A5AD-4E8D-A8F0-32F9FEC8995A}"/>
              </a:ext>
            </a:extLst>
          </p:cNvPr>
          <p:cNvSpPr txBox="1"/>
          <p:nvPr/>
        </p:nvSpPr>
        <p:spPr>
          <a:xfrm>
            <a:off x="271488" y="3005520"/>
            <a:ext cx="50487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  <a:ea typeface="Malgun Gothic"/>
              </a:rPr>
              <a:t>[</a:t>
            </a:r>
            <a:r>
              <a:rPr lang="ko-KR" altLang="en-US" dirty="0" err="1">
                <a:latin typeface="Malgun Gothic"/>
                <a:ea typeface="Malgun Gothic"/>
              </a:rPr>
              <a:t>그외</a:t>
            </a:r>
            <a:r>
              <a:rPr lang="en-US" altLang="ko-KR" dirty="0">
                <a:latin typeface="Malgun Gothic"/>
                <a:ea typeface="Malgun Gothic"/>
              </a:rPr>
              <a:t>]</a:t>
            </a:r>
            <a:r>
              <a:rPr lang="ko-KR" altLang="en-US" dirty="0">
                <a:latin typeface="Malgun Gothic"/>
                <a:ea typeface="Malgun Gothic"/>
              </a:rPr>
              <a:t>폴더 안의 </a:t>
            </a:r>
            <a:r>
              <a:rPr lang="en-US" altLang="ko-KR" dirty="0">
                <a:solidFill>
                  <a:srgbClr val="FF0000"/>
                </a:solidFill>
                <a:latin typeface="Malgun Gothic"/>
                <a:ea typeface="Malgun Gothic"/>
              </a:rPr>
              <a:t>[BANDIZIP-SETUP-KR]</a:t>
            </a:r>
            <a:r>
              <a:rPr lang="ko-KR" altLang="en-US" dirty="0">
                <a:solidFill>
                  <a:srgbClr val="FF0000"/>
                </a:solidFill>
                <a:latin typeface="Malgun Gothic"/>
                <a:ea typeface="Malgun Gothic"/>
              </a:rPr>
              <a:t>을 설치</a:t>
            </a:r>
            <a:r>
              <a:rPr lang="ko-KR" altLang="en-US" dirty="0">
                <a:latin typeface="Malgun Gothic"/>
                <a:ea typeface="Malgun Gothic"/>
              </a:rPr>
              <a:t>합니다</a:t>
            </a:r>
            <a:r>
              <a:rPr lang="ko-KR" dirty="0">
                <a:latin typeface="Malgun Gothic"/>
                <a:ea typeface="Malgun Gothic"/>
              </a:rPr>
              <a:t>. </a:t>
            </a:r>
            <a:endParaRPr lang="ko-KR" dirty="0">
              <a:ea typeface="맑은 고딕"/>
            </a:endParaRPr>
          </a:p>
        </p:txBody>
      </p:sp>
      <p:pic>
        <p:nvPicPr>
          <p:cNvPr id="2" name="그림 2" descr="스크린샷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F116134-90C8-4057-A39D-86BD00388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8" y="1783773"/>
            <a:ext cx="1761565" cy="1261783"/>
          </a:xfrm>
          <a:prstGeom prst="rect">
            <a:avLst/>
          </a:prstGeom>
        </p:spPr>
      </p:pic>
      <p:pic>
        <p:nvPicPr>
          <p:cNvPr id="5" name="그림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91516D8C-7380-4264-9EF1-C51F34EB1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44" y="3750145"/>
            <a:ext cx="5082988" cy="2567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5D5D92-D8A3-42AD-8A7B-E0CF3096C37D}"/>
              </a:ext>
            </a:extLst>
          </p:cNvPr>
          <p:cNvSpPr txBox="1"/>
          <p:nvPr/>
        </p:nvSpPr>
        <p:spPr>
          <a:xfrm>
            <a:off x="336991" y="5997796"/>
            <a:ext cx="48149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Malgun Gothic"/>
                <a:ea typeface="Malgun Gothic"/>
              </a:rPr>
              <a:t>익스플로어에서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dirty="0" err="1">
                <a:latin typeface="Malgun Gothic"/>
                <a:ea typeface="Malgun Gothic"/>
              </a:rPr>
              <a:t>google</a:t>
            </a:r>
            <a:r>
              <a:rPr lang="ko-KR" altLang="en-US" dirty="0">
                <a:latin typeface="Malgun Gothic"/>
                <a:ea typeface="Malgun Gothic"/>
              </a:rPr>
              <a:t> 을 </a:t>
            </a:r>
            <a:r>
              <a:rPr lang="ko-KR" altLang="en-US" dirty="0" err="1">
                <a:latin typeface="Malgun Gothic"/>
                <a:ea typeface="Malgun Gothic"/>
              </a:rPr>
              <a:t>검색후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Malgun Gothic"/>
                <a:ea typeface="Malgun Gothic"/>
              </a:rPr>
              <a:t>[크롬]을 설치</a:t>
            </a:r>
            <a:r>
              <a:rPr lang="ko-KR" altLang="en-US" dirty="0">
                <a:latin typeface="Malgun Gothic"/>
                <a:ea typeface="Malgun Gothic"/>
              </a:rPr>
              <a:t>합니다. </a:t>
            </a:r>
          </a:p>
        </p:txBody>
      </p:sp>
      <p:pic>
        <p:nvPicPr>
          <p:cNvPr id="9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9749785-615A-4D2F-A4BC-6C773939C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91" y="4061893"/>
            <a:ext cx="2743200" cy="1938078"/>
          </a:xfrm>
          <a:prstGeom prst="rect">
            <a:avLst/>
          </a:prstGeom>
        </p:spPr>
      </p:pic>
      <p:pic>
        <p:nvPicPr>
          <p:cNvPr id="11" name="그림 11" descr="모니터, 스크린샷, 전자기기, 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0E457302-30A8-4FC3-A47F-1217D62F5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263" y="275632"/>
            <a:ext cx="6154881" cy="3154827"/>
          </a:xfrm>
          <a:prstGeom prst="rect">
            <a:avLst/>
          </a:prstGeom>
        </p:spPr>
      </p:pic>
      <p:pic>
        <p:nvPicPr>
          <p:cNvPr id="15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B127D2C-5D92-4F55-93D5-1185D28E53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5" b="19695"/>
          <a:stretch/>
        </p:blipFill>
        <p:spPr>
          <a:xfrm>
            <a:off x="6196445" y="4523392"/>
            <a:ext cx="4585456" cy="19905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02439-3B73-4DCB-9492-0C958E76C16C}"/>
              </a:ext>
            </a:extLst>
          </p:cNvPr>
          <p:cNvSpPr txBox="1"/>
          <p:nvPr/>
        </p:nvSpPr>
        <p:spPr>
          <a:xfrm>
            <a:off x="5484260" y="3429816"/>
            <a:ext cx="67805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latin typeface="Malgun Gothic"/>
                <a:ea typeface="Malgun Gothic"/>
              </a:rPr>
              <a:t>받는</a:t>
            </a:r>
            <a:r>
              <a:rPr lang="en-US" altLang="ko-KR" dirty="0">
                <a:latin typeface="Malgun Gothic"/>
                <a:ea typeface="Malgun Gothic"/>
              </a:rPr>
              <a:t> 곳-&gt; </a:t>
            </a:r>
            <a:r>
              <a:rPr lang="en-US" altLang="ko-KR" dirty="0" err="1">
                <a:latin typeface="Malgun Gothic"/>
                <a:ea typeface="Malgun Gothic"/>
              </a:rPr>
              <a:t>주소창에</a:t>
            </a:r>
            <a:r>
              <a:rPr lang="en-US" altLang="ko-KR" dirty="0">
                <a:latin typeface="Malgun Gothic"/>
                <a:ea typeface="Malgun Gothic"/>
              </a:rPr>
              <a:t> </a:t>
            </a:r>
            <a:r>
              <a:rPr lang="en-US" dirty="0">
                <a:ea typeface="+mn-lt"/>
                <a:cs typeface="+mn-lt"/>
                <a:hlinkClick r:id="rId8"/>
              </a:rPr>
              <a:t>https://www.oracle.com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검색합니다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. </a:t>
            </a:r>
          </a:p>
          <a:p>
            <a:r>
              <a:rPr lang="en-US" altLang="ko-KR" dirty="0">
                <a:latin typeface="Malgun Gothic"/>
                <a:ea typeface="Malgun Gothic"/>
              </a:rPr>
              <a:t>window key &gt; </a:t>
            </a:r>
            <a:r>
              <a:rPr lang="en-US" altLang="ko-KR" dirty="0" err="1">
                <a:latin typeface="Malgun Gothic"/>
                <a:ea typeface="Malgun Gothic"/>
              </a:rPr>
              <a:t>내컴퓨터</a:t>
            </a:r>
            <a:r>
              <a:rPr lang="en-US" altLang="ko-KR" dirty="0">
                <a:latin typeface="Malgun Gothic"/>
                <a:ea typeface="Malgun Gothic"/>
              </a:rPr>
              <a:t> &gt;</a:t>
            </a:r>
            <a:r>
              <a:rPr lang="en-US" altLang="ko-KR" dirty="0" err="1">
                <a:latin typeface="Malgun Gothic"/>
                <a:ea typeface="Malgun Gothic"/>
              </a:rPr>
              <a:t>속성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에서</a:t>
            </a:r>
            <a:r>
              <a:rPr lang="en-US" altLang="ko-KR" dirty="0">
                <a:latin typeface="Malgun Gothic"/>
                <a:ea typeface="Malgun Gothic"/>
              </a:rPr>
              <a:t> </a:t>
            </a:r>
            <a:r>
              <a:rPr lang="en-US" altLang="ko-KR" dirty="0" err="1">
                <a:latin typeface="Malgun Gothic"/>
                <a:ea typeface="Malgun Gothic"/>
              </a:rPr>
              <a:t>컴퓨터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종류에서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endParaRPr lang="en-US">
              <a:solidFill>
                <a:srgbClr val="000000"/>
              </a:solidFill>
              <a:latin typeface="맑은 고딕" panose="020F0502020204030204"/>
              <a:ea typeface="맑은 고딕" panose="020F0502020204030204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Malgun Gothic"/>
                <a:ea typeface="Malgun Gothic"/>
              </a:rPr>
              <a:t>내 </a:t>
            </a:r>
            <a:r>
              <a:rPr lang="en-US" altLang="ko-KR" dirty="0" err="1">
                <a:solidFill>
                  <a:srgbClr val="FF0000"/>
                </a:solidFill>
                <a:latin typeface="Malgun Gothic"/>
                <a:ea typeface="Malgun Gothic"/>
              </a:rPr>
              <a:t>운영체제를</a:t>
            </a:r>
            <a:r>
              <a:rPr lang="en-US" altLang="ko-KR" dirty="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Malgun Gothic"/>
                <a:ea typeface="Malgun Gothic"/>
              </a:rPr>
              <a:t>확인</a:t>
            </a:r>
            <a:r>
              <a:rPr lang="en-US" altLang="ko-KR" dirty="0" err="1">
                <a:latin typeface="Malgun Gothic"/>
                <a:ea typeface="Malgun Gothic"/>
              </a:rPr>
              <a:t>합니다</a:t>
            </a:r>
            <a:r>
              <a:rPr lang="en-US" altLang="ko-KR" dirty="0">
                <a:latin typeface="Malgun Gothic"/>
                <a:ea typeface="Malgun Gothic"/>
              </a:rPr>
              <a:t>.  </a:t>
            </a:r>
            <a:endParaRPr 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88D4D-3FA6-446D-B01E-404EAB75CFEE}"/>
              </a:ext>
            </a:extLst>
          </p:cNvPr>
          <p:cNvSpPr txBox="1"/>
          <p:nvPr/>
        </p:nvSpPr>
        <p:spPr>
          <a:xfrm>
            <a:off x="3841175" y="187035"/>
            <a:ext cx="329738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ea typeface="맑은 고딕"/>
              </a:rPr>
              <a:t>JAVA 설치</a:t>
            </a:r>
          </a:p>
        </p:txBody>
      </p:sp>
    </p:spTree>
    <p:extLst>
      <p:ext uri="{BB962C8B-B14F-4D97-AF65-F5344CB8AC3E}">
        <p14:creationId xmlns:p14="http://schemas.microsoft.com/office/powerpoint/2010/main" val="299369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7FCA8E-A5AD-4E8D-A8F0-32F9FEC8995A}"/>
              </a:ext>
            </a:extLst>
          </p:cNvPr>
          <p:cNvSpPr txBox="1"/>
          <p:nvPr/>
        </p:nvSpPr>
        <p:spPr>
          <a:xfrm>
            <a:off x="217293" y="3199993"/>
            <a:ext cx="6967409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latin typeface="맑은 고딕"/>
                <a:ea typeface="맑은 고딕"/>
              </a:rPr>
              <a:t>화면 하단의 DEVELOPERS 클릭-&gt;JAVA/DATA </a:t>
            </a:r>
            <a:r>
              <a:rPr lang="ko-KR" altLang="en-US" sz="1100" dirty="0" err="1">
                <a:latin typeface="맑은 고딕"/>
                <a:ea typeface="맑은 고딕"/>
              </a:rPr>
              <a:t>를</a:t>
            </a:r>
            <a:r>
              <a:rPr lang="ko-KR" altLang="en-US" sz="1100" dirty="0">
                <a:latin typeface="맑은 고딕"/>
                <a:ea typeface="맑은 고딕"/>
              </a:rPr>
              <a:t> 속성에서 확인한 운영체제에 맞춰 설치합니다. </a:t>
            </a:r>
          </a:p>
          <a:p>
            <a:endParaRPr lang="ko-KR" altLang="en-US" sz="1100" dirty="0">
              <a:ea typeface="맑은 고딕"/>
            </a:endParaRPr>
          </a:p>
          <a:p>
            <a:r>
              <a:rPr lang="ko-KR" altLang="en-US" sz="1100" dirty="0">
                <a:ea typeface="맑은 고딕"/>
              </a:rPr>
              <a:t> 5에서 가장 화면 하단에 있으며 </a:t>
            </a:r>
            <a:r>
              <a:rPr lang="ko-KR" altLang="en-US" sz="1100" dirty="0">
                <a:latin typeface="Malgun Gothic"/>
                <a:ea typeface="Malgun Gothic"/>
              </a:rPr>
              <a:t>우리는</a:t>
            </a:r>
            <a:r>
              <a:rPr lang="ko-KR" sz="1100" dirty="0">
                <a:latin typeface="Malgun Gothic"/>
                <a:ea typeface="Malgun Gothic"/>
              </a:rPr>
              <a:t> </a:t>
            </a:r>
            <a:r>
              <a:rPr lang="ko-KR" sz="1100" dirty="0" err="1">
                <a:latin typeface="Malgun Gothic"/>
                <a:ea typeface="Malgun Gothic"/>
              </a:rPr>
              <a:t>window</a:t>
            </a:r>
            <a:r>
              <a:rPr lang="ko-KR" sz="1100" dirty="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ea typeface="+mn-lt"/>
                <a:cs typeface="+mn-lt"/>
              </a:rPr>
              <a:t>Java SE7</a:t>
            </a:r>
            <a:r>
              <a:rPr lang="ko-KR" altLang="en-US" sz="1100" dirty="0">
                <a:ea typeface="맑은 고딕"/>
              </a:rPr>
              <a:t>에서 동의를 누릅니다.   </a:t>
            </a: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8A070C4B-BDFD-4DAC-B0EC-C29CC6DB3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09" y="111532"/>
            <a:ext cx="3623649" cy="2013384"/>
          </a:xfrm>
        </p:spPr>
      </p:pic>
      <p:pic>
        <p:nvPicPr>
          <p:cNvPr id="8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CD67980-A34F-42DE-BE44-B5416D35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428" y="588318"/>
            <a:ext cx="4132730" cy="2260715"/>
          </a:xfrm>
          <a:prstGeom prst="rect">
            <a:avLst/>
          </a:prstGeom>
        </p:spPr>
      </p:pic>
      <p:pic>
        <p:nvPicPr>
          <p:cNvPr id="11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5C969D2-7481-49D6-A1BD-46744E609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317" y="107326"/>
            <a:ext cx="4598894" cy="1936880"/>
          </a:xfrm>
          <a:prstGeom prst="rect">
            <a:avLst/>
          </a:prstGeom>
        </p:spPr>
      </p:pic>
      <p:pic>
        <p:nvPicPr>
          <p:cNvPr id="13" name="그림 1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95F347A-9627-4144-B361-B99D9D27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1029180"/>
            <a:ext cx="3854824" cy="2540536"/>
          </a:xfrm>
          <a:prstGeom prst="rect">
            <a:avLst/>
          </a:prstGeom>
        </p:spPr>
      </p:pic>
      <p:pic>
        <p:nvPicPr>
          <p:cNvPr id="15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563320B-4509-4FEF-B188-258458160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39905" y="4480171"/>
            <a:ext cx="5961529" cy="2792385"/>
          </a:xfrm>
          <a:prstGeom prst="rect">
            <a:avLst/>
          </a:prstGeom>
        </p:spPr>
      </p:pic>
      <p:pic>
        <p:nvPicPr>
          <p:cNvPr id="17" name="그림 1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0DD490B-14ED-4467-80F3-D77F4B985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9695" y="4106777"/>
            <a:ext cx="5620870" cy="2848893"/>
          </a:xfrm>
          <a:prstGeom prst="rect">
            <a:avLst/>
          </a:prstGeom>
        </p:spPr>
      </p:pic>
      <p:pic>
        <p:nvPicPr>
          <p:cNvPr id="19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B0EF73E-EED7-45EE-964E-15EB6CCCD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1035" y="4065688"/>
            <a:ext cx="4123764" cy="26352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980476-65AB-46CB-9531-9FC9C0639AC9}"/>
              </a:ext>
            </a:extLst>
          </p:cNvPr>
          <p:cNvSpPr txBox="1"/>
          <p:nvPr/>
        </p:nvSpPr>
        <p:spPr>
          <a:xfrm>
            <a:off x="-2955" y="165541"/>
            <a:ext cx="256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1</a:t>
            </a:r>
            <a:endParaRPr lang="ko-KR" altLang="en-US" sz="1600" b="1" dirty="0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A36CA-6F1D-47FE-97D1-006FCCE8CF9E}"/>
              </a:ext>
            </a:extLst>
          </p:cNvPr>
          <p:cNvSpPr txBox="1"/>
          <p:nvPr/>
        </p:nvSpPr>
        <p:spPr>
          <a:xfrm>
            <a:off x="2438908" y="806313"/>
            <a:ext cx="256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2</a:t>
            </a:r>
            <a:endParaRPr lang="ko-KR" altLang="en-US" sz="1600" b="1" dirty="0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FDFDBB-8226-425D-8327-FAD0E74F90F8}"/>
              </a:ext>
            </a:extLst>
          </p:cNvPr>
          <p:cNvSpPr txBox="1"/>
          <p:nvPr/>
        </p:nvSpPr>
        <p:spPr>
          <a:xfrm>
            <a:off x="5253112" y="78948"/>
            <a:ext cx="256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3</a:t>
            </a:r>
            <a:endParaRPr lang="ko-KR" altLang="en-US" sz="1600" b="1" dirty="0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2B72BC-6E74-49D1-95D6-D7C0F73C9087}"/>
              </a:ext>
            </a:extLst>
          </p:cNvPr>
          <p:cNvSpPr txBox="1"/>
          <p:nvPr/>
        </p:nvSpPr>
        <p:spPr>
          <a:xfrm>
            <a:off x="7894134" y="589834"/>
            <a:ext cx="256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4</a:t>
            </a:r>
            <a:endParaRPr lang="ko-KR" altLang="en-US" sz="1600" b="1" dirty="0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4491C2-6F61-469A-95D2-A5203F654E94}"/>
              </a:ext>
            </a:extLst>
          </p:cNvPr>
          <p:cNvSpPr txBox="1"/>
          <p:nvPr/>
        </p:nvSpPr>
        <p:spPr>
          <a:xfrm>
            <a:off x="-37593" y="4434471"/>
            <a:ext cx="256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5</a:t>
            </a:r>
            <a:endParaRPr lang="ko-KR" altLang="en-US" sz="1600" b="1" dirty="0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08236D-8F71-42D7-94C0-5A6AC7F3879D}"/>
              </a:ext>
            </a:extLst>
          </p:cNvPr>
          <p:cNvSpPr txBox="1"/>
          <p:nvPr/>
        </p:nvSpPr>
        <p:spPr>
          <a:xfrm>
            <a:off x="3737770" y="4140061"/>
            <a:ext cx="256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6</a:t>
            </a:r>
            <a:endParaRPr lang="ko-KR" altLang="en-US" sz="1600" b="1" dirty="0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574BC-485E-4BEC-819E-3423959B675A}"/>
              </a:ext>
            </a:extLst>
          </p:cNvPr>
          <p:cNvSpPr txBox="1"/>
          <p:nvPr/>
        </p:nvSpPr>
        <p:spPr>
          <a:xfrm>
            <a:off x="8145247" y="4062129"/>
            <a:ext cx="256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7</a:t>
            </a:r>
            <a:endParaRPr lang="ko-KR" altLang="en-US" sz="1600" b="1" dirty="0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04A754-A582-4A25-BA1D-A8E82E620332}"/>
              </a:ext>
            </a:extLst>
          </p:cNvPr>
          <p:cNvSpPr txBox="1"/>
          <p:nvPr/>
        </p:nvSpPr>
        <p:spPr>
          <a:xfrm>
            <a:off x="9824607" y="83126"/>
            <a:ext cx="329738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ea typeface="맑은 고딕"/>
              </a:rPr>
              <a:t>JAVA 설치</a:t>
            </a:r>
          </a:p>
        </p:txBody>
      </p:sp>
    </p:spTree>
    <p:extLst>
      <p:ext uri="{BB962C8B-B14F-4D97-AF65-F5344CB8AC3E}">
        <p14:creationId xmlns:p14="http://schemas.microsoft.com/office/powerpoint/2010/main" val="361747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7FCA8E-A5AD-4E8D-A8F0-32F9FEC8995A}"/>
              </a:ext>
            </a:extLst>
          </p:cNvPr>
          <p:cNvSpPr txBox="1"/>
          <p:nvPr/>
        </p:nvSpPr>
        <p:spPr>
          <a:xfrm>
            <a:off x="3280166" y="4269035"/>
            <a:ext cx="61808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자바를 </a:t>
            </a:r>
            <a:r>
              <a:rPr lang="ko-KR" dirty="0" err="1">
                <a:latin typeface="Malgun Gothic"/>
                <a:ea typeface="Malgun Gothic"/>
              </a:rPr>
              <a:t>설치시</a:t>
            </a:r>
            <a:r>
              <a:rPr lang="ko-KR" altLang="en-US" dirty="0">
                <a:latin typeface="Malgun Gothic"/>
                <a:ea typeface="Malgun Gothic"/>
              </a:rPr>
              <a:t> 위치 설정을 </a:t>
            </a:r>
            <a:r>
              <a:rPr lang="ko-KR" dirty="0">
                <a:ea typeface="+mn-lt"/>
                <a:cs typeface="+mn-lt"/>
              </a:rPr>
              <a:t>D:\B_Util\2.Java</a:t>
            </a:r>
            <a:r>
              <a:rPr lang="ko-KR" altLang="en-US" dirty="0">
                <a:ea typeface="+mn-lt"/>
                <a:cs typeface="+mn-lt"/>
              </a:rPr>
              <a:t> 로 </a:t>
            </a:r>
            <a:r>
              <a:rPr lang="ko-KR" altLang="en-US" dirty="0" err="1">
                <a:ea typeface="+mn-lt"/>
                <a:cs typeface="+mn-lt"/>
              </a:rPr>
              <a:t>해준뒤</a:t>
            </a:r>
            <a:r>
              <a:rPr lang="ko-KR" altLang="en-US" dirty="0">
                <a:ea typeface="+mn-lt"/>
                <a:cs typeface="+mn-lt"/>
              </a:rPr>
              <a:t> </a:t>
            </a:r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r>
              <a:rPr lang="ko-KR" altLang="en-US" dirty="0" err="1">
                <a:ea typeface="+mn-lt"/>
                <a:cs typeface="+mn-lt"/>
              </a:rPr>
              <a:t>create</a:t>
            </a:r>
            <a:r>
              <a:rPr lang="ko-KR" altLang="en-US" dirty="0">
                <a:ea typeface="+mn-lt"/>
                <a:cs typeface="+mn-lt"/>
              </a:rPr>
              <a:t> 1.7폴더를 생성합니다.</a:t>
            </a:r>
            <a:endParaRPr lang="ko-KR" altLang="en-US">
              <a:latin typeface="Malgun Gothic"/>
              <a:ea typeface="Malgun Gothic"/>
              <a:cs typeface="+mn-lt"/>
            </a:endParaRPr>
          </a:p>
          <a:p>
            <a:r>
              <a:rPr lang="ko-KR" dirty="0">
                <a:solidFill>
                  <a:srgbClr val="FF0000"/>
                </a:solidFill>
                <a:ea typeface="+mn-lt"/>
                <a:cs typeface="+mn-lt"/>
              </a:rPr>
              <a:t>D:\B_Util\2.Java\JDK1.7</a:t>
            </a:r>
            <a:endParaRPr 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latin typeface="Malgun Gothic"/>
                <a:ea typeface="Malgun Gothic"/>
              </a:rPr>
              <a:t>JDK후에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dirty="0" err="1">
                <a:latin typeface="Malgun Gothic"/>
                <a:ea typeface="Malgun Gothic"/>
              </a:rPr>
              <a:t>JRE의</a:t>
            </a:r>
            <a:r>
              <a:rPr lang="ko-KR" altLang="en-US" dirty="0">
                <a:latin typeface="Malgun Gothic"/>
                <a:ea typeface="Malgun Gothic"/>
              </a:rPr>
              <a:t> 경우 생략하고 과감히 화면을 닫아줍니다.</a:t>
            </a:r>
          </a:p>
          <a:p>
            <a:endParaRPr lang="ko-KR"/>
          </a:p>
          <a:p>
            <a:r>
              <a:rPr lang="en-US" altLang="ko-KR" dirty="0">
                <a:latin typeface="맑은 고딕"/>
                <a:ea typeface="맑은 고딕"/>
              </a:rPr>
              <a:t>1.8</a:t>
            </a:r>
            <a:r>
              <a:rPr lang="ko-KR" dirty="0">
                <a:latin typeface="맑은 고딕"/>
                <a:ea typeface="맑은 고딕"/>
              </a:rPr>
              <a:t>의</a:t>
            </a:r>
            <a:r>
              <a:rPr lang="ko-KR" altLang="en-US" dirty="0">
                <a:latin typeface="맑은 고딕"/>
                <a:ea typeface="맑은 고딕"/>
              </a:rPr>
              <a:t> 경우도 같은 방식으로 합니다. </a:t>
            </a:r>
            <a:endParaRPr lang="ko-KR" dirty="0">
              <a:latin typeface="맑은 고딕"/>
              <a:ea typeface="맑은 고딕"/>
            </a:endParaRPr>
          </a:p>
          <a:p>
            <a:r>
              <a:rPr lang="ko-KR" dirty="0">
                <a:solidFill>
                  <a:srgbClr val="FF0000"/>
                </a:solidFill>
                <a:ea typeface="+mn-lt"/>
                <a:cs typeface="+mn-lt"/>
              </a:rPr>
              <a:t>D:\B_Util\2.Java\</a:t>
            </a:r>
            <a:r>
              <a:rPr lang="en-US" altLang="ko-KR" dirty="0">
                <a:solidFill>
                  <a:srgbClr val="FF0000"/>
                </a:solidFill>
                <a:ea typeface="+mn-lt"/>
                <a:cs typeface="+mn-lt"/>
              </a:rPr>
              <a:t>JDK1.8</a:t>
            </a:r>
            <a:endParaRPr lang="ko-KR" dirty="0">
              <a:solidFill>
                <a:srgbClr val="FF0000"/>
              </a:solidFill>
            </a:endParaRPr>
          </a:p>
          <a:p>
            <a:endParaRPr lang="ko-KR" altLang="en-US" dirty="0">
              <a:latin typeface="Malgun Gothic"/>
              <a:ea typeface="Malgun Gothic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5EB738E-728C-4B7E-BDF4-FDB5121BE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" y="391010"/>
            <a:ext cx="6163541" cy="2837481"/>
          </a:xfrm>
          <a:prstGeom prst="rect">
            <a:avLst/>
          </a:prstGeom>
        </p:spPr>
      </p:pic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DCC8390-097B-45CC-814C-BE5A2E652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70" y="944939"/>
            <a:ext cx="5253317" cy="277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7FCA8E-A5AD-4E8D-A8F0-32F9FEC8995A}"/>
              </a:ext>
            </a:extLst>
          </p:cNvPr>
          <p:cNvSpPr txBox="1"/>
          <p:nvPr/>
        </p:nvSpPr>
        <p:spPr>
          <a:xfrm>
            <a:off x="136915" y="4650033"/>
            <a:ext cx="5505449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Malgun Gothic"/>
                <a:ea typeface="+mn-lt"/>
                <a:cs typeface="+mn-lt"/>
              </a:rPr>
              <a:t>(1) 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내컴퓨터 </a:t>
            </a:r>
            <a:r>
              <a:rPr lang="en-US" sz="1400" dirty="0">
                <a:latin typeface="Malgun Gothic"/>
                <a:ea typeface="+mn-lt"/>
                <a:cs typeface="+mn-lt"/>
              </a:rPr>
              <a:t>&gt; 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설정 </a:t>
            </a:r>
            <a:r>
              <a:rPr lang="en-US" sz="1400" dirty="0">
                <a:latin typeface="Malgun Gothic"/>
                <a:ea typeface="+mn-lt"/>
                <a:cs typeface="+mn-lt"/>
              </a:rPr>
              <a:t>&gt; 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고급 시스템설정 </a:t>
            </a:r>
            <a:r>
              <a:rPr lang="en-US" sz="1400" dirty="0">
                <a:latin typeface="Malgun Gothic"/>
                <a:ea typeface="+mn-lt"/>
                <a:cs typeface="+mn-lt"/>
              </a:rPr>
              <a:t>&gt; 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환경변수</a:t>
            </a:r>
            <a:endParaRPr lang="ko-KR" alt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Malgun Gothic"/>
                <a:ea typeface="+mn-lt"/>
                <a:cs typeface="+mn-lt"/>
              </a:rPr>
              <a:t>(2) 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시스템 변수</a:t>
            </a:r>
            <a:r>
              <a:rPr lang="en-US" sz="1400" dirty="0">
                <a:latin typeface="Malgun Gothic"/>
                <a:ea typeface="+mn-lt"/>
                <a:cs typeface="+mn-lt"/>
              </a:rPr>
              <a:t>(S)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에서 </a:t>
            </a:r>
            <a:r>
              <a:rPr lang="en-US" sz="1400" dirty="0">
                <a:latin typeface="Malgun Gothic"/>
                <a:ea typeface="+mn-lt"/>
                <a:cs typeface="+mn-lt"/>
              </a:rPr>
              <a:t>‘</a:t>
            </a:r>
            <a:r>
              <a:rPr lang="ko-KR" altLang="en-US" sz="1400" dirty="0" err="1">
                <a:latin typeface="Malgun Gothic"/>
                <a:ea typeface="Malgun Gothic"/>
                <a:cs typeface="+mn-lt"/>
              </a:rPr>
              <a:t>새로만들기</a:t>
            </a:r>
            <a:r>
              <a:rPr lang="en-US" sz="1400" dirty="0">
                <a:latin typeface="Malgun Gothic"/>
                <a:ea typeface="+mn-lt"/>
                <a:cs typeface="+mn-lt"/>
              </a:rPr>
              <a:t>’</a:t>
            </a:r>
            <a:r>
              <a:rPr lang="ko-KR" sz="1400" err="1">
                <a:latin typeface="Malgun Gothic"/>
                <a:ea typeface="Malgun Gothic"/>
                <a:cs typeface="+mn-lt"/>
              </a:rPr>
              <a:t>를</a:t>
            </a:r>
            <a:r>
              <a:rPr lang="ko-KR" sz="1400" dirty="0">
                <a:latin typeface="Malgun Gothic"/>
                <a:ea typeface="Malgun Gothic"/>
                <a:cs typeface="+mn-lt"/>
              </a:rPr>
              <a:t> 클릭한다</a:t>
            </a:r>
            <a:r>
              <a:rPr lang="en-US" sz="1400" dirty="0">
                <a:latin typeface="Malgun Gothic"/>
                <a:ea typeface="+mn-lt"/>
                <a:cs typeface="+mn-lt"/>
              </a:rPr>
              <a:t>.</a:t>
            </a:r>
            <a:endParaRPr lang="ko-KR" altLang="en-US" sz="1400" dirty="0">
              <a:latin typeface="Malgun Gothic"/>
              <a:ea typeface="+mn-lt"/>
              <a:cs typeface="+mn-lt"/>
            </a:endParaRPr>
          </a:p>
          <a:p>
            <a:r>
              <a:rPr lang="en-US" sz="1400" dirty="0">
                <a:latin typeface="Malgun Gothic"/>
                <a:ea typeface="+mn-lt"/>
                <a:cs typeface="+mn-lt"/>
              </a:rPr>
              <a:t>(3) 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변수이름 </a:t>
            </a:r>
            <a:r>
              <a:rPr lang="en-US" sz="1400" dirty="0">
                <a:latin typeface="Malgun Gothic"/>
                <a:ea typeface="+mn-lt"/>
                <a:cs typeface="+mn-lt"/>
              </a:rPr>
              <a:t>: JAVA_HOME</a:t>
            </a:r>
            <a:endParaRPr lang="ko-KR" altLang="en-US" sz="1400" dirty="0">
              <a:ea typeface="+mn-lt"/>
              <a:cs typeface="+mn-lt"/>
            </a:endParaRPr>
          </a:p>
          <a:p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  <a:cs typeface="+mn-lt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변수 값 </a:t>
            </a:r>
            <a:r>
              <a:rPr lang="en-US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: 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D:\B_Util\2.Java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\</a:t>
            </a:r>
            <a:r>
              <a:rPr lang="en-US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jdk1.7.0_79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 (</a:t>
            </a:r>
            <a:r>
              <a:rPr lang="en-US" altLang="ko-KR" sz="1400" err="1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jdk</a:t>
            </a:r>
            <a:r>
              <a:rPr lang="ko-KR" altLang="en-US" sz="1400" dirty="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설치 위치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) </a:t>
            </a:r>
            <a:r>
              <a:rPr lang="en-US" altLang="ko-KR" sz="1400" err="1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자바가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400" err="1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있는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400" err="1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위치를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400" err="1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선택하면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400" err="1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됩니다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. </a:t>
            </a:r>
            <a:r>
              <a:rPr lang="en-US" altLang="ko-KR" sz="1400" err="1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그전에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400" err="1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자바설치시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400" err="1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위치폴더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+mn-lt"/>
                <a:cs typeface="+mn-lt"/>
              </a:rPr>
              <a:t> create 1.7해줍니다. </a:t>
            </a:r>
          </a:p>
          <a:p>
            <a:endParaRPr lang="en-US" altLang="ko-KR" sz="1400" dirty="0">
              <a:solidFill>
                <a:srgbClr val="FF0000"/>
              </a:solidFill>
              <a:latin typeface="Malgun Gothic"/>
              <a:ea typeface="+mn-lt"/>
              <a:cs typeface="+mn-lt"/>
            </a:endParaRPr>
          </a:p>
          <a:p>
            <a:endParaRPr lang="en-US" altLang="ko-KR" sz="1400" dirty="0">
              <a:latin typeface="Malgun Gothic"/>
              <a:ea typeface="+mn-lt"/>
              <a:cs typeface="+mn-lt"/>
            </a:endParaRPr>
          </a:p>
          <a:p>
            <a:endParaRPr lang="ko-KR" altLang="en-US" sz="1400" dirty="0">
              <a:ea typeface="+mn-lt"/>
              <a:cs typeface="+mn-lt"/>
            </a:endParaRPr>
          </a:p>
          <a:p>
            <a:endParaRPr lang="ko-KR" altLang="en-US" sz="1400" dirty="0">
              <a:latin typeface="맑은 고딕"/>
              <a:ea typeface="맑은 고딕"/>
            </a:endParaRP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DFEE0DB-6051-4B53-AB44-6E75CF79E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9248" y="177341"/>
            <a:ext cx="4192316" cy="2862077"/>
          </a:xfrm>
        </p:spPr>
      </p:pic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062BC6B-7389-45CB-B482-F0135BC2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178832"/>
            <a:ext cx="4094018" cy="3417698"/>
          </a:xfrm>
          <a:prstGeom prst="rect">
            <a:avLst/>
          </a:prstGeom>
        </p:spPr>
      </p:pic>
      <p:pic>
        <p:nvPicPr>
          <p:cNvPr id="8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282412B-2A8B-40B3-8803-0D85D56D8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465430"/>
            <a:ext cx="3652405" cy="24897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190757-5C16-46B2-B531-8673EAAFCEDB}"/>
              </a:ext>
            </a:extLst>
          </p:cNvPr>
          <p:cNvSpPr txBox="1"/>
          <p:nvPr/>
        </p:nvSpPr>
        <p:spPr>
          <a:xfrm>
            <a:off x="1156855" y="3962399"/>
            <a:ext cx="32973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ea typeface="맑은 고딕"/>
              </a:rPr>
              <a:t>JDK </a:t>
            </a:r>
            <a:r>
              <a:rPr lang="ko-KR" altLang="en-US" sz="2800" b="1" dirty="0" err="1">
                <a:ea typeface="맑은 고딕"/>
              </a:rPr>
              <a:t>path</a:t>
            </a:r>
            <a:r>
              <a:rPr lang="ko-KR" altLang="en-US" sz="2800" b="1" dirty="0">
                <a:ea typeface="맑은 고딕"/>
              </a:rPr>
              <a:t> 설정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4323CE48-FF9B-44F4-873A-BCBB7EE916BB}"/>
              </a:ext>
            </a:extLst>
          </p:cNvPr>
          <p:cNvSpPr txBox="1"/>
          <p:nvPr/>
        </p:nvSpPr>
        <p:spPr>
          <a:xfrm>
            <a:off x="7902287" y="3823852"/>
            <a:ext cx="2699903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800" b="1" dirty="0">
                <a:ea typeface="+mn-lt"/>
                <a:cs typeface="+mn-lt"/>
              </a:rPr>
              <a:t>환경변수 설정</a:t>
            </a:r>
            <a:endParaRPr 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99786-2380-4286-A728-50610AF8C90D}"/>
              </a:ext>
            </a:extLst>
          </p:cNvPr>
          <p:cNvSpPr txBox="1"/>
          <p:nvPr/>
        </p:nvSpPr>
        <p:spPr>
          <a:xfrm>
            <a:off x="6412922" y="4525241"/>
            <a:ext cx="485601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  <a:ea typeface="맑은 고딕"/>
              </a:rPr>
              <a:t>​</a:t>
            </a:r>
            <a:endParaRPr lang="en-US" altLang="ko-KR">
              <a:latin typeface="Malgun Gothic"/>
              <a:ea typeface="맑은 고딕"/>
            </a:endParaRPr>
          </a:p>
          <a:p>
            <a:r>
              <a:rPr lang="en-US" altLang="ko-KR" sz="1400" dirty="0">
                <a:latin typeface="Malgun Gothic"/>
                <a:ea typeface="맑은 고딕"/>
              </a:rPr>
              <a:t>(1) </a:t>
            </a:r>
            <a:r>
              <a:rPr lang="ko-KR" sz="1400" dirty="0">
                <a:ea typeface="Malgun Gothic"/>
              </a:rPr>
              <a:t>시스템변수의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ko-KR" sz="1400" dirty="0">
                <a:ea typeface="Malgun Gothic"/>
              </a:rPr>
              <a:t>아무데나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ko-KR" sz="1400" dirty="0">
                <a:ea typeface="Malgun Gothic"/>
              </a:rPr>
              <a:t>선택 후 '</a:t>
            </a:r>
            <a:r>
              <a:rPr lang="ko-KR" sz="1400" dirty="0" err="1">
                <a:ea typeface="Malgun Gothic"/>
              </a:rPr>
              <a:t>p'를</a:t>
            </a:r>
            <a:r>
              <a:rPr lang="ko-KR" sz="1400" dirty="0">
                <a:ea typeface="Malgun Gothic"/>
              </a:rPr>
              <a:t> 누르면 </a:t>
            </a:r>
            <a:r>
              <a:rPr lang="ko-KR" sz="1400" dirty="0" err="1">
                <a:ea typeface="Malgun Gothic"/>
              </a:rPr>
              <a:t>path가</a:t>
            </a:r>
            <a:r>
              <a:rPr lang="ko-KR" sz="1400" dirty="0">
                <a:ea typeface="Malgun Gothic"/>
              </a:rPr>
              <a:t> 나타납니다.</a:t>
            </a:r>
            <a:r>
              <a:rPr lang="ko-KR" sz="1400" dirty="0">
                <a:ea typeface="맑은 고딕"/>
              </a:rPr>
              <a:t> </a:t>
            </a:r>
            <a:r>
              <a:rPr lang="ko-KR" sz="1400" dirty="0">
                <a:ea typeface="Malgun Gothic"/>
              </a:rPr>
              <a:t>아래쪽 시스템 변수</a:t>
            </a:r>
            <a:r>
              <a:rPr lang="en-US" altLang="ko-KR" sz="1400" dirty="0">
                <a:latin typeface="Malgun Gothic"/>
                <a:ea typeface="맑은 고딕"/>
              </a:rPr>
              <a:t>(S)</a:t>
            </a:r>
            <a:r>
              <a:rPr lang="ko-KR" sz="1400" dirty="0">
                <a:ea typeface="Malgun Gothic"/>
              </a:rPr>
              <a:t>에서 </a:t>
            </a:r>
            <a:r>
              <a:rPr lang="en-US" altLang="ko-KR" sz="1400" dirty="0">
                <a:latin typeface="Malgun Gothic"/>
                <a:ea typeface="맑은 고딕"/>
              </a:rPr>
              <a:t>Path</a:t>
            </a:r>
            <a:r>
              <a:rPr lang="ko-KR" sz="1400" dirty="0" err="1">
                <a:ea typeface="Malgun Gothic"/>
              </a:rPr>
              <a:t>를</a:t>
            </a:r>
            <a:r>
              <a:rPr lang="ko-KR" sz="1400" dirty="0">
                <a:ea typeface="Malgun Gothic"/>
              </a:rPr>
              <a:t> 선택한다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  <a:r>
              <a:rPr lang="ko-KR" sz="1400" dirty="0">
                <a:ea typeface="Malgun Gothic"/>
              </a:rPr>
              <a:t>​</a:t>
            </a:r>
          </a:p>
          <a:p>
            <a:r>
              <a:rPr lang="en-US" altLang="ko-KR" sz="1400" dirty="0">
                <a:latin typeface="Malgun Gothic"/>
                <a:ea typeface="맑은 고딕"/>
              </a:rPr>
              <a:t>(2) ‘</a:t>
            </a:r>
            <a:r>
              <a:rPr lang="ko-KR" sz="1400" dirty="0">
                <a:ea typeface="Malgun Gothic"/>
              </a:rPr>
              <a:t>편집</a:t>
            </a:r>
            <a:r>
              <a:rPr lang="en-US" altLang="ko-KR" sz="1400" dirty="0">
                <a:latin typeface="Malgun Gothic"/>
                <a:ea typeface="맑은 고딕"/>
              </a:rPr>
              <a:t>’</a:t>
            </a:r>
            <a:r>
              <a:rPr lang="ko-KR" sz="1400" dirty="0">
                <a:ea typeface="Malgun Gothic"/>
              </a:rPr>
              <a:t>을 클릭 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  <a:r>
              <a:rPr lang="ko-KR" sz="1400" dirty="0">
                <a:ea typeface="Malgun Gothic"/>
              </a:rPr>
              <a:t>​</a:t>
            </a:r>
          </a:p>
          <a:p>
            <a:r>
              <a:rPr lang="en-US" altLang="ko-KR" sz="1400" dirty="0">
                <a:latin typeface="Malgun Gothic"/>
                <a:ea typeface="맑은 고딕"/>
              </a:rPr>
              <a:t>(3) </a:t>
            </a:r>
            <a:r>
              <a:rPr lang="ko-KR" sz="1400" dirty="0">
                <a:ea typeface="Malgun Gothic"/>
              </a:rPr>
              <a:t>마지막 부분에 </a:t>
            </a:r>
            <a:r>
              <a:rPr lang="en-US" altLang="ko-KR" sz="1400" dirty="0">
                <a:latin typeface="Malgun Gothic"/>
                <a:ea typeface="맑은 고딕"/>
              </a:rPr>
              <a:t>“ ;%JAVA_HOME%\bin; ”</a:t>
            </a:r>
            <a:r>
              <a:rPr lang="ko-KR" sz="1400" dirty="0">
                <a:ea typeface="Malgun Gothic"/>
              </a:rPr>
              <a:t>을 추가한다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78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7FCA8E-A5AD-4E8D-A8F0-32F9FEC8995A}"/>
              </a:ext>
            </a:extLst>
          </p:cNvPr>
          <p:cNvSpPr txBox="1"/>
          <p:nvPr/>
        </p:nvSpPr>
        <p:spPr>
          <a:xfrm>
            <a:off x="805795" y="4168316"/>
            <a:ext cx="650990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java</a:t>
            </a:r>
            <a:r>
              <a:rPr lang="ko-KR" altLang="en-US" dirty="0">
                <a:ea typeface="+mn-lt"/>
                <a:cs typeface="+mn-lt"/>
              </a:rPr>
              <a:t>설치 확인방법</a:t>
            </a:r>
            <a:endParaRPr lang="ko-KR" altLang="en-US" dirty="0"/>
          </a:p>
          <a:p>
            <a:r>
              <a:rPr lang="en-US" dirty="0">
                <a:ea typeface="+mn-lt"/>
                <a:cs typeface="+mn-lt"/>
              </a:rPr>
              <a:t>(1) </a:t>
            </a:r>
            <a:r>
              <a:rPr lang="ko-KR" altLang="en-US" dirty="0">
                <a:ea typeface="+mn-lt"/>
                <a:cs typeface="+mn-lt"/>
              </a:rPr>
              <a:t>윈도우키를 누르고 실행창에 </a:t>
            </a:r>
            <a:r>
              <a:rPr lang="en-US" dirty="0">
                <a:ea typeface="+mn-lt"/>
                <a:cs typeface="+mn-lt"/>
              </a:rPr>
              <a:t>‘</a:t>
            </a:r>
            <a:r>
              <a:rPr lang="en-US" dirty="0" err="1">
                <a:ea typeface="+mn-lt"/>
                <a:cs typeface="+mn-lt"/>
              </a:rPr>
              <a:t>cmd</a:t>
            </a:r>
            <a:r>
              <a:rPr lang="en-US" dirty="0">
                <a:ea typeface="+mn-lt"/>
                <a:cs typeface="+mn-lt"/>
              </a:rPr>
              <a:t>'</a:t>
            </a:r>
            <a:r>
              <a:rPr lang="ko-KR" altLang="en-US" dirty="0" err="1">
                <a:ea typeface="+mn-lt"/>
                <a:cs typeface="+mn-lt"/>
              </a:rPr>
              <a:t>를</a:t>
            </a:r>
            <a:r>
              <a:rPr lang="ko-KR" altLang="en-US" dirty="0">
                <a:ea typeface="+mn-lt"/>
                <a:cs typeface="+mn-lt"/>
              </a:rPr>
              <a:t> 입력한다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(2) ‘java </a:t>
            </a:r>
            <a:r>
              <a:rPr lang="en-US" altLang="ko-KR" dirty="0">
                <a:ea typeface="+mn-lt"/>
                <a:cs typeface="+mn-lt"/>
              </a:rPr>
              <a:t>–</a:t>
            </a:r>
            <a:r>
              <a:rPr lang="en-US" dirty="0">
                <a:ea typeface="+mn-lt"/>
                <a:cs typeface="+mn-lt"/>
              </a:rPr>
              <a:t>version’</a:t>
            </a:r>
            <a:r>
              <a:rPr lang="ko-KR" altLang="en-US" dirty="0">
                <a:ea typeface="+mn-lt"/>
                <a:cs typeface="+mn-lt"/>
              </a:rPr>
              <a:t>을 입력한다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(3) ‘</a:t>
            </a:r>
            <a:r>
              <a:rPr lang="en-US" dirty="0" err="1">
                <a:ea typeface="+mn-lt"/>
                <a:cs typeface="+mn-lt"/>
              </a:rPr>
              <a:t>javac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–</a:t>
            </a:r>
            <a:r>
              <a:rPr lang="en-US" dirty="0">
                <a:ea typeface="+mn-lt"/>
                <a:cs typeface="+mn-lt"/>
              </a:rPr>
              <a:t>version’</a:t>
            </a:r>
            <a:r>
              <a:rPr lang="ko-KR" dirty="0">
                <a:ea typeface="+mn-lt"/>
                <a:cs typeface="+mn-lt"/>
              </a:rPr>
              <a:t>을 입력한다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 dirty="0"/>
          </a:p>
          <a:p>
            <a:r>
              <a:rPr lang="en-US" altLang="ko-KR" dirty="0">
                <a:ea typeface="+mn-lt"/>
                <a:cs typeface="+mn-lt"/>
              </a:rPr>
              <a:t>(4) </a:t>
            </a:r>
            <a:r>
              <a:rPr lang="ko-KR" dirty="0">
                <a:ea typeface="+mn-lt"/>
                <a:cs typeface="+mn-lt"/>
              </a:rPr>
              <a:t>버전이 같다면 정상이다</a:t>
            </a:r>
            <a:r>
              <a:rPr lang="en-US" altLang="ko-KR" dirty="0">
                <a:ea typeface="+mn-lt"/>
                <a:cs typeface="+mn-lt"/>
              </a:rPr>
              <a:t>. (</a:t>
            </a:r>
            <a:r>
              <a:rPr lang="en-US" altLang="ko-KR" dirty="0" err="1">
                <a:ea typeface="+mn-lt"/>
                <a:cs typeface="+mn-lt"/>
              </a:rPr>
              <a:t>버젼을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같게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사용한다</a:t>
            </a:r>
            <a:r>
              <a:rPr lang="en-US" altLang="ko-KR" dirty="0">
                <a:ea typeface="+mn-lt"/>
                <a:cs typeface="+mn-lt"/>
              </a:rPr>
              <a:t>.) </a:t>
            </a:r>
            <a:endParaRPr lang="ko-KR" dirty="0"/>
          </a:p>
          <a:p>
            <a:r>
              <a:rPr lang="en-US" altLang="ko-KR" dirty="0">
                <a:ea typeface="+mn-lt"/>
                <a:cs typeface="+mn-lt"/>
              </a:rPr>
              <a:t>(5) ‘java’</a:t>
            </a:r>
            <a:r>
              <a:rPr lang="ko-KR" dirty="0" err="1">
                <a:ea typeface="+mn-lt"/>
                <a:cs typeface="+mn-lt"/>
              </a:rPr>
              <a:t>를</a:t>
            </a:r>
            <a:r>
              <a:rPr lang="ko-KR" dirty="0">
                <a:ea typeface="+mn-lt"/>
                <a:cs typeface="+mn-lt"/>
              </a:rPr>
              <a:t> 입력 시 화면출력이 정상적으로 이루어진다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 dirty="0"/>
          </a:p>
          <a:p>
            <a:r>
              <a:rPr lang="en-US" altLang="ko-KR" dirty="0">
                <a:ea typeface="+mn-lt"/>
                <a:cs typeface="+mn-lt"/>
              </a:rPr>
              <a:t>(6) ‘</a:t>
            </a:r>
            <a:r>
              <a:rPr lang="en-US" altLang="ko-KR" dirty="0" err="1">
                <a:ea typeface="+mn-lt"/>
                <a:cs typeface="+mn-lt"/>
              </a:rPr>
              <a:t>javac</a:t>
            </a:r>
            <a:r>
              <a:rPr lang="en-US" altLang="ko-KR" dirty="0">
                <a:ea typeface="+mn-lt"/>
                <a:cs typeface="+mn-lt"/>
              </a:rPr>
              <a:t>’</a:t>
            </a:r>
            <a:r>
              <a:rPr lang="ko-KR" dirty="0" err="1">
                <a:ea typeface="+mn-lt"/>
                <a:cs typeface="+mn-lt"/>
              </a:rPr>
              <a:t>를</a:t>
            </a:r>
            <a:r>
              <a:rPr lang="ko-KR" dirty="0">
                <a:ea typeface="+mn-lt"/>
                <a:cs typeface="+mn-lt"/>
              </a:rPr>
              <a:t> 입력 시 화면출력이 정상적으로 이루어진다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endParaRPr lang="ko-KR" dirty="0">
              <a:latin typeface="Malgun Gothic"/>
              <a:ea typeface="Malgun Gothic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E9A1E010-00F8-45B4-B733-5E51C46206AE}"/>
              </a:ext>
            </a:extLst>
          </p:cNvPr>
          <p:cNvSpPr txBox="1"/>
          <p:nvPr/>
        </p:nvSpPr>
        <p:spPr>
          <a:xfrm>
            <a:off x="1092780" y="345955"/>
            <a:ext cx="547947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ea typeface="맑은 고딕"/>
              </a:rPr>
              <a:t>JAVA 설치확인</a:t>
            </a:r>
          </a:p>
        </p:txBody>
      </p:sp>
      <p:pic>
        <p:nvPicPr>
          <p:cNvPr id="5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27F13C8-2D34-4A78-8A86-6EA9D37E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32" y="1080081"/>
            <a:ext cx="2743200" cy="2481111"/>
          </a:xfrm>
          <a:prstGeom prst="rect">
            <a:avLst/>
          </a:prstGeom>
        </p:spPr>
      </p:pic>
      <p:pic>
        <p:nvPicPr>
          <p:cNvPr id="7" name="그림 8" descr="전자기기, 스크린샷, 노트북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F63CA1B9-5909-4EB8-BE5E-98A98C2D5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0038" y="603550"/>
            <a:ext cx="6562791" cy="4351338"/>
          </a:xfrm>
        </p:spPr>
      </p:pic>
    </p:spTree>
    <p:extLst>
      <p:ext uri="{BB962C8B-B14F-4D97-AF65-F5344CB8AC3E}">
        <p14:creationId xmlns:p14="http://schemas.microsoft.com/office/powerpoint/2010/main" val="932943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7FCA8E-A5AD-4E8D-A8F0-32F9FEC8995A}"/>
              </a:ext>
            </a:extLst>
          </p:cNvPr>
          <p:cNvSpPr txBox="1"/>
          <p:nvPr/>
        </p:nvSpPr>
        <p:spPr>
          <a:xfrm>
            <a:off x="206351" y="1192606"/>
            <a:ext cx="10311244" cy="33085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Malgun Gothic"/>
                <a:ea typeface="Malgun Gothic"/>
                <a:cs typeface="+mn-lt"/>
              </a:rPr>
              <a:t>3) 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자바로 프로그램 작성해보기</a:t>
            </a:r>
            <a:endParaRPr lang="ko-KR" altLang="en-US" sz="1100">
              <a:ea typeface="맑은 고딕"/>
            </a:endParaRPr>
          </a:p>
          <a:p>
            <a:endParaRPr lang="en-US" altLang="ko-KR" sz="1100" dirty="0">
              <a:latin typeface="Malgun Gothic"/>
              <a:ea typeface="+mn-lt"/>
              <a:cs typeface="+mn-lt"/>
            </a:endParaRPr>
          </a:p>
          <a:p>
            <a:r>
              <a:rPr lang="en-US" altLang="ko-KR" sz="1100" err="1">
                <a:latin typeface="Malgun Gothic"/>
                <a:ea typeface="+mn-lt"/>
                <a:cs typeface="+mn-lt"/>
              </a:rPr>
              <a:t>메모장에</a:t>
            </a:r>
            <a:r>
              <a:rPr lang="en-US" altLang="ko-KR" sz="1100" dirty="0">
                <a:latin typeface="Malgun Gothic"/>
                <a:ea typeface="+mn-lt"/>
                <a:cs typeface="+mn-lt"/>
              </a:rPr>
              <a:t> (</a:t>
            </a:r>
            <a:r>
              <a:rPr lang="en-US" altLang="ko-KR" sz="1100" err="1">
                <a:latin typeface="Malgun Gothic"/>
                <a:ea typeface="+mn-lt"/>
                <a:cs typeface="+mn-lt"/>
              </a:rPr>
              <a:t>window+R</a:t>
            </a:r>
            <a:r>
              <a:rPr lang="en-US" altLang="ko-KR" sz="1100" dirty="0">
                <a:latin typeface="Malgun Gothic"/>
                <a:ea typeface="+mn-lt"/>
                <a:cs typeface="+mn-lt"/>
              </a:rPr>
              <a:t> -&gt; </a:t>
            </a:r>
            <a:r>
              <a:rPr lang="en-US" altLang="ko-KR" sz="1100" err="1">
                <a:latin typeface="Malgun Gothic"/>
                <a:ea typeface="+mn-lt"/>
                <a:cs typeface="+mn-lt"/>
              </a:rPr>
              <a:t>notepad</a:t>
            </a:r>
            <a:r>
              <a:rPr lang="en-US" altLang="ko-KR" sz="1100" err="1">
                <a:latin typeface="Malgun Gothic"/>
                <a:ea typeface="맑은 고딕"/>
                <a:cs typeface="+mn-lt"/>
              </a:rPr>
              <a:t>검색</a:t>
            </a:r>
            <a:r>
              <a:rPr lang="en-US" altLang="ko-KR" sz="1100" dirty="0">
                <a:latin typeface="Malgun Gothic"/>
                <a:ea typeface="맑은 고딕"/>
                <a:cs typeface="+mn-lt"/>
              </a:rPr>
              <a:t>)</a:t>
            </a:r>
            <a:endParaRPr lang="ko-KR" altLang="en-US" sz="1100">
              <a:latin typeface="맑은 고딕" panose="020F0502020204030204"/>
              <a:ea typeface="맑은 고딕"/>
              <a:cs typeface="+mn-lt"/>
            </a:endParaRPr>
          </a:p>
          <a:p>
            <a:r>
              <a:rPr lang="en-US" sz="1100" dirty="0">
                <a:ea typeface="+mn-lt"/>
                <a:cs typeface="+mn-lt"/>
              </a:rPr>
              <a:t>public class Hello{</a:t>
            </a:r>
            <a:endParaRPr lang="en-US" sz="1100">
              <a:ea typeface="맑은 고딕"/>
            </a:endParaRPr>
          </a:p>
          <a:p>
            <a:r>
              <a:rPr lang="en-US" sz="1100" dirty="0">
                <a:ea typeface="+mn-lt"/>
                <a:cs typeface="+mn-lt"/>
              </a:rPr>
              <a:t>public static void main (String[] </a:t>
            </a:r>
            <a:r>
              <a:rPr lang="en-US" sz="1100" err="1">
                <a:ea typeface="+mn-lt"/>
                <a:cs typeface="+mn-lt"/>
              </a:rPr>
              <a:t>args</a:t>
            </a:r>
            <a:r>
              <a:rPr lang="en-US" sz="1100" dirty="0">
                <a:ea typeface="+mn-lt"/>
                <a:cs typeface="+mn-lt"/>
              </a:rPr>
              <a:t>){</a:t>
            </a:r>
            <a:endParaRPr lang="en-US" sz="1100">
              <a:ea typeface="맑은 고딕"/>
            </a:endParaRPr>
          </a:p>
          <a:p>
            <a:r>
              <a:rPr lang="en-US" sz="1100" dirty="0">
                <a:ea typeface="+mn-lt"/>
                <a:cs typeface="+mn-lt"/>
              </a:rPr>
              <a:t>  </a:t>
            </a:r>
            <a:r>
              <a:rPr lang="en-US" sz="1100" err="1">
                <a:ea typeface="+mn-lt"/>
                <a:cs typeface="+mn-lt"/>
              </a:rPr>
              <a:t>System.out.println</a:t>
            </a:r>
            <a:r>
              <a:rPr lang="en-US" sz="1100" dirty="0">
                <a:ea typeface="+mn-lt"/>
                <a:cs typeface="+mn-lt"/>
              </a:rPr>
              <a:t>("Hello Java");</a:t>
            </a:r>
            <a:endParaRPr lang="en-US" sz="1100">
              <a:ea typeface="맑은 고딕"/>
            </a:endParaRPr>
          </a:p>
          <a:p>
            <a:r>
              <a:rPr lang="en-US" sz="1100" dirty="0">
                <a:ea typeface="+mn-lt"/>
                <a:cs typeface="+mn-lt"/>
              </a:rPr>
              <a:t>}</a:t>
            </a:r>
            <a:endParaRPr lang="en-US" sz="1100">
              <a:ea typeface="맑은 고딕"/>
            </a:endParaRPr>
          </a:p>
          <a:p>
            <a:r>
              <a:rPr lang="en-US" sz="1100" dirty="0">
                <a:ea typeface="+mn-lt"/>
                <a:cs typeface="+mn-lt"/>
              </a:rPr>
              <a:t>}</a:t>
            </a:r>
            <a:endParaRPr lang="en-US" sz="1100">
              <a:ea typeface="맑은 고딕"/>
            </a:endParaRPr>
          </a:p>
          <a:p>
            <a:endParaRPr lang="ko-KR" altLang="en-US" sz="1100" dirty="0">
              <a:latin typeface="Malgun Gothic"/>
              <a:ea typeface="맑은 고딕"/>
              <a:cs typeface="+mn-lt"/>
            </a:endParaRPr>
          </a:p>
          <a:p>
            <a:r>
              <a:rPr lang="ko-KR" altLang="en-US" sz="1100" dirty="0">
                <a:latin typeface="Malgun Gothic"/>
                <a:ea typeface="맑은 고딕"/>
                <a:cs typeface="+mn-lt"/>
              </a:rPr>
              <a:t>메모</a:t>
            </a:r>
            <a:r>
              <a:rPr lang="en-US" sz="1100" dirty="0">
                <a:latin typeface="Malgun Gothic"/>
                <a:ea typeface="맑은 고딕"/>
                <a:cs typeface="+mn-lt"/>
              </a:rPr>
              <a:t> </a:t>
            </a:r>
            <a:r>
              <a:rPr lang="ko-KR" altLang="en-US" sz="1100" dirty="0">
                <a:latin typeface="Malgun Gothic"/>
                <a:ea typeface="맑은 고딕"/>
                <a:cs typeface="+mn-lt"/>
              </a:rPr>
              <a:t>후</a:t>
            </a:r>
            <a:r>
              <a:rPr lang="en-US" sz="1100" dirty="0">
                <a:latin typeface="Malgun Gothic"/>
                <a:ea typeface="맑은 고딕"/>
                <a:cs typeface="+mn-lt"/>
              </a:rPr>
              <a:t> </a:t>
            </a:r>
            <a:r>
              <a:rPr lang="ko-KR" altLang="en-US" sz="1100" dirty="0">
                <a:latin typeface="Malgun Gothic"/>
                <a:ea typeface="맑은 고딕"/>
                <a:cs typeface="+mn-lt"/>
              </a:rPr>
              <a:t>저장</a:t>
            </a:r>
            <a:r>
              <a:rPr lang="en-US" altLang="ko-KR" sz="1100" dirty="0">
                <a:latin typeface="Malgun Gothic"/>
                <a:ea typeface="맑은 고딕"/>
                <a:cs typeface="+mn-lt"/>
              </a:rPr>
              <a:t> </a:t>
            </a:r>
            <a:r>
              <a:rPr lang="en-US" altLang="ko-KR" sz="1100" err="1">
                <a:latin typeface="Malgun Gothic"/>
                <a:ea typeface="맑은 고딕"/>
                <a:cs typeface="+mn-lt"/>
              </a:rPr>
              <a:t>합니다</a:t>
            </a:r>
            <a:r>
              <a:rPr lang="en-US" altLang="ko-KR" sz="1100" dirty="0">
                <a:latin typeface="Malgun Gothic"/>
                <a:ea typeface="맑은 고딕"/>
                <a:cs typeface="+mn-lt"/>
              </a:rPr>
              <a:t>. </a:t>
            </a:r>
            <a:r>
              <a:rPr lang="en-US" altLang="ko-KR" sz="1100" err="1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이때</a:t>
            </a:r>
            <a:r>
              <a:rPr lang="en-US" altLang="ko-KR" sz="1100" dirty="0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 </a:t>
            </a:r>
            <a:r>
              <a:rPr lang="en-US" altLang="ko-KR" sz="1100" err="1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중요한점은</a:t>
            </a:r>
            <a:r>
              <a:rPr lang="en-US" altLang="ko-KR" sz="1100" dirty="0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 </a:t>
            </a:r>
            <a:r>
              <a:rPr lang="en-US" altLang="ko-KR" sz="1100" err="1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ANSI는</a:t>
            </a:r>
            <a:r>
              <a:rPr lang="en-US" altLang="ko-KR" sz="1100" dirty="0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 </a:t>
            </a:r>
            <a:r>
              <a:rPr lang="en-US" altLang="ko-KR" sz="1100" err="1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변경하지말것</a:t>
            </a:r>
            <a:r>
              <a:rPr lang="en-US" altLang="ko-KR" sz="1100" dirty="0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 과 </a:t>
            </a:r>
            <a:r>
              <a:rPr lang="en-US" altLang="ko-KR" sz="1100" err="1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모든파일로</a:t>
            </a:r>
            <a:r>
              <a:rPr lang="en-US" altLang="ko-KR" sz="1100" dirty="0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 </a:t>
            </a:r>
            <a:r>
              <a:rPr lang="en-US" altLang="ko-KR" sz="1100" err="1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변경</a:t>
            </a:r>
            <a:r>
              <a:rPr lang="en-US" altLang="ko-KR" sz="1100" dirty="0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 후 </a:t>
            </a:r>
            <a:r>
              <a:rPr lang="en-US" altLang="ko-KR" sz="1100" err="1">
                <a:solidFill>
                  <a:srgbClr val="FF0000"/>
                </a:solidFill>
                <a:latin typeface="Malgun Gothic"/>
                <a:ea typeface="맑은 고딕"/>
                <a:cs typeface="+mn-lt"/>
              </a:rPr>
              <a:t>저장</a:t>
            </a:r>
            <a:endParaRPr lang="en-US" sz="1100">
              <a:solidFill>
                <a:srgbClr val="FF0000"/>
              </a:solidFill>
              <a:latin typeface="Malgun Gothic"/>
              <a:ea typeface="맑은 고딕"/>
              <a:cs typeface="+mn-lt"/>
            </a:endParaRPr>
          </a:p>
          <a:p>
            <a:endParaRPr lang="ko-KR" altLang="en-US" sz="1100" dirty="0">
              <a:latin typeface="Malgun Gothic"/>
              <a:ea typeface="Malgun Gothic"/>
              <a:cs typeface="+mn-lt"/>
            </a:endParaRPr>
          </a:p>
          <a:p>
            <a:r>
              <a:rPr lang="ko-KR" sz="1100" dirty="0">
                <a:ea typeface="+mn-lt"/>
                <a:cs typeface="+mn-lt"/>
              </a:rPr>
              <a:t>자바파일이 있는 위치에서 명령 프롬프트 창을 켠다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 sz="1100">
              <a:ea typeface="맑은 고딕"/>
            </a:endParaRPr>
          </a:p>
          <a:p>
            <a:r>
              <a:rPr lang="en-US" altLang="ko-KR" sz="1100" dirty="0">
                <a:ea typeface="+mn-lt"/>
                <a:cs typeface="+mn-lt"/>
              </a:rPr>
              <a:t>: shift+</a:t>
            </a:r>
            <a:r>
              <a:rPr lang="ko-KR" sz="1100" dirty="0">
                <a:ea typeface="+mn-lt"/>
                <a:cs typeface="+mn-lt"/>
              </a:rPr>
              <a:t>우측마우스 클릭하면 목록이 활성화 되는데 </a:t>
            </a:r>
            <a:r>
              <a:rPr lang="en-US" altLang="ko-KR" sz="1100" dirty="0">
                <a:ea typeface="+mn-lt"/>
                <a:cs typeface="+mn-lt"/>
              </a:rPr>
              <a:t>“</a:t>
            </a:r>
            <a:r>
              <a:rPr lang="ko-KR" sz="1100" dirty="0">
                <a:ea typeface="+mn-lt"/>
                <a:cs typeface="+mn-lt"/>
              </a:rPr>
              <a:t>여기서 </a:t>
            </a:r>
            <a:r>
              <a:rPr lang="ko-KR" sz="1100" dirty="0" err="1">
                <a:ea typeface="+mn-lt"/>
                <a:cs typeface="+mn-lt"/>
              </a:rPr>
              <a:t>명령창</a:t>
            </a:r>
            <a:r>
              <a:rPr lang="ko-KR" sz="1100" dirty="0">
                <a:ea typeface="+mn-lt"/>
                <a:cs typeface="+mn-lt"/>
              </a:rPr>
              <a:t> 열기</a:t>
            </a:r>
            <a:r>
              <a:rPr lang="en-US" altLang="ko-KR" sz="1100" dirty="0">
                <a:ea typeface="+mn-lt"/>
                <a:cs typeface="+mn-lt"/>
              </a:rPr>
              <a:t>” </a:t>
            </a:r>
            <a:r>
              <a:rPr lang="ko-KR" sz="1100" dirty="0">
                <a:ea typeface="+mn-lt"/>
                <a:cs typeface="+mn-lt"/>
              </a:rPr>
              <a:t>이용</a:t>
            </a:r>
            <a:endParaRPr lang="ko-KR" sz="1100">
              <a:ea typeface="맑은 고딕"/>
            </a:endParaRPr>
          </a:p>
          <a:p>
            <a:r>
              <a:rPr lang="en-US" altLang="ko-KR" sz="1100" dirty="0">
                <a:ea typeface="+mn-lt"/>
                <a:cs typeface="+mn-lt"/>
              </a:rPr>
              <a:t>(5) </a:t>
            </a:r>
            <a:r>
              <a:rPr lang="en-US" altLang="ko-KR" sz="1100" err="1">
                <a:ea typeface="+mn-lt"/>
                <a:cs typeface="+mn-lt"/>
              </a:rPr>
              <a:t>javac</a:t>
            </a:r>
            <a:r>
              <a:rPr lang="en-US" altLang="ko-KR" sz="1100" dirty="0">
                <a:ea typeface="+mn-lt"/>
                <a:cs typeface="+mn-lt"/>
              </a:rPr>
              <a:t> Hello.java &lt;&lt; </a:t>
            </a:r>
            <a:r>
              <a:rPr lang="ko-KR" sz="1100" dirty="0">
                <a:ea typeface="+mn-lt"/>
                <a:cs typeface="+mn-lt"/>
              </a:rPr>
              <a:t>명령어를 입력 한다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 sz="1100">
              <a:ea typeface="맑은 고딕"/>
            </a:endParaRPr>
          </a:p>
          <a:p>
            <a:r>
              <a:rPr lang="en-US" altLang="ko-KR" sz="1100" dirty="0">
                <a:ea typeface="+mn-lt"/>
                <a:cs typeface="+mn-lt"/>
              </a:rPr>
              <a:t>: </a:t>
            </a:r>
            <a:r>
              <a:rPr lang="en-US" altLang="ko-KR" sz="1100" err="1">
                <a:ea typeface="+mn-lt"/>
                <a:cs typeface="+mn-lt"/>
              </a:rPr>
              <a:t>javac</a:t>
            </a:r>
            <a:r>
              <a:rPr lang="ko-KR" sz="1100" dirty="0">
                <a:ea typeface="+mn-lt"/>
                <a:cs typeface="+mn-lt"/>
              </a:rPr>
              <a:t>명령어는 </a:t>
            </a:r>
            <a:r>
              <a:rPr lang="ko-KR" sz="1100" err="1">
                <a:ea typeface="+mn-lt"/>
                <a:cs typeface="+mn-lt"/>
              </a:rPr>
              <a:t>자바컴파일러</a:t>
            </a:r>
            <a:r>
              <a:rPr lang="en-US" altLang="ko-KR" sz="1100" dirty="0">
                <a:ea typeface="+mn-lt"/>
                <a:cs typeface="+mn-lt"/>
              </a:rPr>
              <a:t>(javac.exe)</a:t>
            </a:r>
            <a:r>
              <a:rPr lang="ko-KR" sz="1100" err="1">
                <a:ea typeface="+mn-lt"/>
                <a:cs typeface="+mn-lt"/>
              </a:rPr>
              <a:t>를</a:t>
            </a:r>
            <a:r>
              <a:rPr lang="ko-KR" sz="1100" dirty="0">
                <a:ea typeface="+mn-lt"/>
                <a:cs typeface="+mn-lt"/>
              </a:rPr>
              <a:t> 사용하여 소스파일</a:t>
            </a:r>
            <a:r>
              <a:rPr lang="en-US" altLang="ko-KR" sz="1100" dirty="0">
                <a:ea typeface="+mn-lt"/>
                <a:cs typeface="+mn-lt"/>
              </a:rPr>
              <a:t>(Hello.java)</a:t>
            </a:r>
            <a:r>
              <a:rPr lang="ko-KR" sz="1100" dirty="0">
                <a:ea typeface="+mn-lt"/>
                <a:cs typeface="+mn-lt"/>
              </a:rPr>
              <a:t>로부터</a:t>
            </a:r>
            <a:endParaRPr lang="ko-KR" sz="1100">
              <a:ea typeface="맑은 고딕"/>
            </a:endParaRPr>
          </a:p>
          <a:p>
            <a:r>
              <a:rPr lang="ko-KR" sz="1100" dirty="0">
                <a:ea typeface="+mn-lt"/>
                <a:cs typeface="+mn-lt"/>
              </a:rPr>
              <a:t>클래스파일</a:t>
            </a:r>
            <a:r>
              <a:rPr lang="en-US" altLang="ko-KR" sz="1100" dirty="0">
                <a:ea typeface="+mn-lt"/>
                <a:cs typeface="+mn-lt"/>
              </a:rPr>
              <a:t>(</a:t>
            </a:r>
            <a:r>
              <a:rPr lang="en-US" altLang="ko-KR" sz="1100" dirty="0" err="1">
                <a:ea typeface="+mn-lt"/>
                <a:cs typeface="+mn-lt"/>
              </a:rPr>
              <a:t>Hello.class</a:t>
            </a:r>
            <a:r>
              <a:rPr lang="en-US" altLang="ko-KR" sz="1100" dirty="0">
                <a:ea typeface="+mn-lt"/>
                <a:cs typeface="+mn-lt"/>
              </a:rPr>
              <a:t>)</a:t>
            </a:r>
            <a:r>
              <a:rPr lang="ko-KR" sz="1100" dirty="0">
                <a:ea typeface="+mn-lt"/>
                <a:cs typeface="+mn-lt"/>
              </a:rPr>
              <a:t>을 생성 한다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 sz="1100">
              <a:ea typeface="맑은 고딕"/>
            </a:endParaRPr>
          </a:p>
          <a:p>
            <a:r>
              <a:rPr lang="en-US" altLang="ko-KR" sz="1100" dirty="0">
                <a:ea typeface="+mn-lt"/>
                <a:cs typeface="+mn-lt"/>
              </a:rPr>
              <a:t>(6) java Hello &lt;&lt; </a:t>
            </a:r>
            <a:r>
              <a:rPr lang="ko-KR" sz="1100" dirty="0">
                <a:ea typeface="+mn-lt"/>
                <a:cs typeface="+mn-lt"/>
              </a:rPr>
              <a:t>명령어를 입력 한다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 sz="1100">
              <a:ea typeface="맑은 고딕"/>
            </a:endParaRPr>
          </a:p>
          <a:p>
            <a:r>
              <a:rPr lang="en-US" altLang="ko-KR" sz="1100" dirty="0">
                <a:ea typeface="+mn-lt"/>
                <a:cs typeface="+mn-lt"/>
              </a:rPr>
              <a:t>: (5)</a:t>
            </a:r>
            <a:r>
              <a:rPr lang="ko-KR" sz="1100" dirty="0">
                <a:ea typeface="+mn-lt"/>
                <a:cs typeface="+mn-lt"/>
              </a:rPr>
              <a:t>번을 통해 얻어진 클래스파일을 실행한다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 sz="1100">
              <a:ea typeface="맑은 고딕"/>
            </a:endParaRPr>
          </a:p>
          <a:p>
            <a:r>
              <a:rPr lang="ko-KR" sz="1100" dirty="0">
                <a:ea typeface="+mn-lt"/>
                <a:cs typeface="+mn-lt"/>
              </a:rPr>
              <a:t> </a:t>
            </a:r>
            <a:r>
              <a:rPr lang="ko-KR" altLang="en-US" sz="1100" dirty="0">
                <a:ea typeface="+mn-lt"/>
                <a:cs typeface="+mn-lt"/>
              </a:rPr>
              <a:t> </a:t>
            </a:r>
            <a:endParaRPr lang="ko-KR" sz="1100">
              <a:ea typeface="맑은 고딕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1FE7F74-2F81-4E39-AA13-24D38446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5" y="104869"/>
            <a:ext cx="4985904" cy="500308"/>
          </a:xfrm>
          <a:prstGeom prst="rect">
            <a:avLst/>
          </a:prstGeom>
        </p:spPr>
      </p:pic>
      <p:pic>
        <p:nvPicPr>
          <p:cNvPr id="9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9330700-B1D0-4924-A412-4B693FA2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41" y="988415"/>
            <a:ext cx="3964131" cy="1443508"/>
          </a:xfrm>
          <a:prstGeom prst="rect">
            <a:avLst/>
          </a:prstGeom>
        </p:spPr>
      </p:pic>
      <p:pic>
        <p:nvPicPr>
          <p:cNvPr id="11" name="그림 11" descr="표지판, 거리이(가) 표시된 사진&#10;&#10;매우 높은 신뢰도로 생성된 설명">
            <a:extLst>
              <a:ext uri="{FF2B5EF4-FFF2-40B4-BE49-F238E27FC236}">
                <a16:creationId xmlns:a16="http://schemas.microsoft.com/office/drawing/2014/main" id="{220A5FE6-B0B6-4730-9656-949C7F8A4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553" y="987569"/>
            <a:ext cx="1933575" cy="3324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C443F3-2375-4024-A0F7-64C2B40D76C2}"/>
              </a:ext>
            </a:extLst>
          </p:cNvPr>
          <p:cNvSpPr txBox="1"/>
          <p:nvPr/>
        </p:nvSpPr>
        <p:spPr>
          <a:xfrm>
            <a:off x="5711538" y="-3465"/>
            <a:ext cx="494260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ea typeface="맑은 고딕"/>
              </a:rPr>
              <a:t>HELLO.JAVA 컴파일 -&gt; 실행</a:t>
            </a:r>
          </a:p>
        </p:txBody>
      </p:sp>
    </p:spTree>
    <p:extLst>
      <p:ext uri="{BB962C8B-B14F-4D97-AF65-F5344CB8AC3E}">
        <p14:creationId xmlns:p14="http://schemas.microsoft.com/office/powerpoint/2010/main" val="2545258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응용sw기초기술활용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leejina</cp:lastModifiedBy>
  <cp:revision>1441</cp:revision>
  <dcterms:created xsi:type="dcterms:W3CDTF">2012-07-30T17:18:39Z</dcterms:created>
  <dcterms:modified xsi:type="dcterms:W3CDTF">2019-10-21T00:05:55Z</dcterms:modified>
</cp:coreProperties>
</file>